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73" r:id="rId3"/>
    <p:sldId id="264" r:id="rId4"/>
    <p:sldId id="277" r:id="rId5"/>
    <p:sldId id="257" r:id="rId6"/>
    <p:sldId id="265" r:id="rId7"/>
    <p:sldId id="259" r:id="rId8"/>
    <p:sldId id="261" r:id="rId9"/>
    <p:sldId id="274" r:id="rId10"/>
    <p:sldId id="267" r:id="rId11"/>
    <p:sldId id="275" r:id="rId12"/>
    <p:sldId id="268" r:id="rId13"/>
    <p:sldId id="276" r:id="rId14"/>
    <p:sldId id="272" r:id="rId15"/>
    <p:sldId id="269" r:id="rId16"/>
    <p:sldId id="266" r:id="rId17"/>
    <p:sldId id="270" r:id="rId18"/>
    <p:sldId id="271" r:id="rId19"/>
    <p:sldId id="278" r:id="rId20"/>
    <p:sldId id="260" r:id="rId21"/>
    <p:sldId id="262" r:id="rId22"/>
    <p:sldId id="263" r:id="rId23"/>
    <p:sldId id="27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20"/>
    <p:restoredTop sz="94660"/>
  </p:normalViewPr>
  <p:slideViewPr>
    <p:cSldViewPr>
      <p:cViewPr varScale="1">
        <p:scale>
          <a:sx n="70" d="100"/>
          <a:sy n="70" d="100"/>
        </p:scale>
        <p:origin x="-792" y="-90"/>
      </p:cViewPr>
      <p:guideLst>
        <p:guide orient="horz" pos="2160"/>
        <p:guide pos="2880"/>
      </p:guideLst>
    </p:cSldViewPr>
  </p:slideViewPr>
  <p:notesTextViewPr>
    <p:cViewPr>
      <p:scale>
        <a:sx n="100" d="100"/>
        <a:sy n="100" d="100"/>
      </p:scale>
      <p:origin x="0" y="0"/>
    </p:cViewPr>
  </p:notesTextViewPr>
  <p:notesViewPr>
    <p:cSldViewPr>
      <p:cViewPr>
        <p:scale>
          <a:sx n="100" d="100"/>
          <a:sy n="100" d="100"/>
        </p:scale>
        <p:origin x="-1206" y="21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6DD45A-39B1-43FC-A2E9-8AC7A7AD0B55}" type="datetimeFigureOut">
              <a:rPr lang="en-US" smtClean="0"/>
              <a:pPr/>
              <a:t>4/16/2012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6DC132-F97E-4D29-92EF-0774BF0AA4FD}"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E6DC132-F97E-4D29-92EF-0774BF0AA4FD}"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Students need the opportunity to interact with multiple resources</a:t>
            </a:r>
          </a:p>
          <a:p>
            <a:r>
              <a:rPr lang="en-US" dirty="0" smtClean="0"/>
              <a:t>Various formats </a:t>
            </a:r>
          </a:p>
          <a:p>
            <a:r>
              <a:rPr lang="en-US" dirty="0" smtClean="0"/>
              <a:t>Video, audio, print, digital, social media</a:t>
            </a:r>
            <a:endParaRPr lang="en-US" dirty="0"/>
          </a:p>
        </p:txBody>
      </p:sp>
      <p:sp>
        <p:nvSpPr>
          <p:cNvPr id="4" name="Slide Number Placeholder 3"/>
          <p:cNvSpPr>
            <a:spLocks noGrp="1"/>
          </p:cNvSpPr>
          <p:nvPr>
            <p:ph type="sldNum" sz="quarter" idx="10"/>
          </p:nvPr>
        </p:nvSpPr>
        <p:spPr/>
        <p:txBody>
          <a:bodyPr/>
          <a:lstStyle/>
          <a:p>
            <a:fld id="{AE6DC132-F97E-4D29-92EF-0774BF0AA4FD}"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are a few examples to explore.</a:t>
            </a:r>
            <a:endParaRPr lang="en-US" dirty="0"/>
          </a:p>
        </p:txBody>
      </p:sp>
      <p:sp>
        <p:nvSpPr>
          <p:cNvPr id="4" name="Slide Number Placeholder 3"/>
          <p:cNvSpPr>
            <a:spLocks noGrp="1"/>
          </p:cNvSpPr>
          <p:nvPr>
            <p:ph type="sldNum" sz="quarter" idx="10"/>
          </p:nvPr>
        </p:nvSpPr>
        <p:spPr/>
        <p:txBody>
          <a:bodyPr/>
          <a:lstStyle/>
          <a:p>
            <a:fld id="{AE6DC132-F97E-4D29-92EF-0774BF0AA4FD}"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Common Core calls for an increase in nonfiction reading</a:t>
            </a:r>
          </a:p>
          <a:p>
            <a:r>
              <a:rPr lang="en-US" dirty="0" smtClean="0"/>
              <a:t>Reading complex text</a:t>
            </a:r>
          </a:p>
          <a:p>
            <a:r>
              <a:rPr lang="en-US" dirty="0" smtClean="0"/>
              <a:t>Access to content at different Lexile levels</a:t>
            </a:r>
          </a:p>
          <a:p>
            <a:endParaRPr lang="en-US" dirty="0"/>
          </a:p>
        </p:txBody>
      </p:sp>
      <p:sp>
        <p:nvSpPr>
          <p:cNvPr id="4" name="Slide Number Placeholder 3"/>
          <p:cNvSpPr>
            <a:spLocks noGrp="1"/>
          </p:cNvSpPr>
          <p:nvPr>
            <p:ph type="sldNum" sz="quarter" idx="10"/>
          </p:nvPr>
        </p:nvSpPr>
        <p:spPr/>
        <p:txBody>
          <a:bodyPr/>
          <a:lstStyle/>
          <a:p>
            <a:fld id="{AE6DC132-F97E-4D29-92EF-0774BF0AA4FD}"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Give a quick intro to sources found in </a:t>
            </a:r>
            <a:r>
              <a:rPr lang="en-US" dirty="0" err="1" smtClean="0"/>
              <a:t>NCWiseOwl</a:t>
            </a:r>
            <a:r>
              <a:rPr lang="en-US" dirty="0" smtClean="0"/>
              <a:t>.</a:t>
            </a:r>
            <a:endParaRPr lang="en-US" dirty="0"/>
          </a:p>
        </p:txBody>
      </p:sp>
      <p:sp>
        <p:nvSpPr>
          <p:cNvPr id="4" name="Slide Number Placeholder 3"/>
          <p:cNvSpPr>
            <a:spLocks noGrp="1"/>
          </p:cNvSpPr>
          <p:nvPr>
            <p:ph type="sldNum" sz="quarter" idx="10"/>
          </p:nvPr>
        </p:nvSpPr>
        <p:spPr/>
        <p:txBody>
          <a:bodyPr/>
          <a:lstStyle/>
          <a:p>
            <a:fld id="{AE6DC132-F97E-4D29-92EF-0774BF0AA4FD}"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Using technology to learn</a:t>
            </a:r>
          </a:p>
          <a:p>
            <a:r>
              <a:rPr lang="en-US" dirty="0" smtClean="0"/>
              <a:t>Seamless</a:t>
            </a:r>
          </a:p>
          <a:p>
            <a:r>
              <a:rPr lang="en-US" dirty="0" smtClean="0"/>
              <a:t>Ubiquitous access</a:t>
            </a:r>
            <a:endParaRPr lang="en-US" dirty="0"/>
          </a:p>
        </p:txBody>
      </p:sp>
      <p:sp>
        <p:nvSpPr>
          <p:cNvPr id="4" name="Slide Number Placeholder 3"/>
          <p:cNvSpPr>
            <a:spLocks noGrp="1"/>
          </p:cNvSpPr>
          <p:nvPr>
            <p:ph type="sldNum" sz="quarter" idx="10"/>
          </p:nvPr>
        </p:nvSpPr>
        <p:spPr/>
        <p:txBody>
          <a:bodyPr/>
          <a:lstStyle/>
          <a:p>
            <a:fld id="{AE6DC132-F97E-4D29-92EF-0774BF0AA4FD}"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Give these a try.</a:t>
            </a:r>
          </a:p>
          <a:p>
            <a:endParaRPr lang="en-US" dirty="0" smtClean="0"/>
          </a:p>
          <a:p>
            <a:r>
              <a:rPr lang="en-US" dirty="0" smtClean="0"/>
              <a:t>Remember-you can access great resources via the web, but the newest laptops have the SMART Classroom Suite which includes SMART Notebook, SMART Notebook Student Edition,  SMART Sync,  and SMART Response CE.  These programs can be used to create an interactive, collaborative teaching and learning environment.</a:t>
            </a:r>
            <a:endParaRPr lang="en-US" dirty="0"/>
          </a:p>
        </p:txBody>
      </p:sp>
      <p:sp>
        <p:nvSpPr>
          <p:cNvPr id="4" name="Slide Number Placeholder 3"/>
          <p:cNvSpPr>
            <a:spLocks noGrp="1"/>
          </p:cNvSpPr>
          <p:nvPr>
            <p:ph type="sldNum" sz="quarter" idx="10"/>
          </p:nvPr>
        </p:nvSpPr>
        <p:spPr/>
        <p:txBody>
          <a:bodyPr/>
          <a:lstStyle/>
          <a:p>
            <a:fld id="{AE6DC132-F97E-4D29-92EF-0774BF0AA4FD}"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572000"/>
          </a:xfrm>
        </p:spPr>
        <p:txBody>
          <a:bodyPr>
            <a:normAutofit/>
          </a:bodyPr>
          <a:lstStyle/>
          <a:p>
            <a:r>
              <a:rPr lang="en-US" dirty="0" smtClean="0"/>
              <a:t>ACS has adopted Big6 for research process and the media coordinators have had training</a:t>
            </a:r>
          </a:p>
          <a:p>
            <a:endParaRPr lang="en-US" dirty="0"/>
          </a:p>
          <a:p>
            <a:r>
              <a:rPr lang="en-US" dirty="0" smtClean="0"/>
              <a:t>6 steps</a:t>
            </a:r>
          </a:p>
          <a:p>
            <a:r>
              <a:rPr lang="en-US" b="1" dirty="0" smtClean="0"/>
              <a:t>1. Task Definition</a:t>
            </a:r>
          </a:p>
          <a:p>
            <a:r>
              <a:rPr lang="en-US" dirty="0" smtClean="0"/>
              <a:t>1.1 Define the information problem</a:t>
            </a:r>
            <a:br>
              <a:rPr lang="en-US" dirty="0" smtClean="0"/>
            </a:br>
            <a:r>
              <a:rPr lang="en-US" dirty="0" smtClean="0"/>
              <a:t>1.2 Identify information needed</a:t>
            </a:r>
          </a:p>
          <a:p>
            <a:r>
              <a:rPr lang="en-US" b="1" dirty="0" smtClean="0"/>
              <a:t>2. Information Seeking Strategies </a:t>
            </a:r>
          </a:p>
          <a:p>
            <a:r>
              <a:rPr lang="en-US" dirty="0" smtClean="0"/>
              <a:t>2.1 Determine all possible sources</a:t>
            </a:r>
            <a:br>
              <a:rPr lang="en-US" dirty="0" smtClean="0"/>
            </a:br>
            <a:r>
              <a:rPr lang="en-US" dirty="0" smtClean="0"/>
              <a:t>2.2 Select the best sources</a:t>
            </a:r>
          </a:p>
          <a:p>
            <a:r>
              <a:rPr lang="en-US" b="1" dirty="0" smtClean="0"/>
              <a:t>3. Location and Access</a:t>
            </a:r>
          </a:p>
          <a:p>
            <a:r>
              <a:rPr lang="en-US" dirty="0" smtClean="0"/>
              <a:t>3.1 Locate sources (intellectually and physically)</a:t>
            </a:r>
            <a:br>
              <a:rPr lang="en-US" dirty="0" smtClean="0"/>
            </a:br>
            <a:r>
              <a:rPr lang="en-US" dirty="0" smtClean="0"/>
              <a:t>3.2 Find information within sources</a:t>
            </a:r>
          </a:p>
          <a:p>
            <a:r>
              <a:rPr lang="en-US" b="1" dirty="0" smtClean="0"/>
              <a:t>4. Use of Information</a:t>
            </a:r>
          </a:p>
          <a:p>
            <a:r>
              <a:rPr lang="en-US" dirty="0" smtClean="0"/>
              <a:t>4.1 Engage (e.g., read, hear, view, touch)</a:t>
            </a:r>
            <a:br>
              <a:rPr lang="en-US" dirty="0" smtClean="0"/>
            </a:br>
            <a:r>
              <a:rPr lang="en-US" dirty="0" smtClean="0"/>
              <a:t>4.2 Extract relevant information</a:t>
            </a:r>
          </a:p>
          <a:p>
            <a:r>
              <a:rPr lang="en-US" b="1" dirty="0" smtClean="0"/>
              <a:t>5. Synthesis</a:t>
            </a:r>
          </a:p>
          <a:p>
            <a:r>
              <a:rPr lang="en-US" dirty="0" smtClean="0"/>
              <a:t>5.1 Organize from multiple sources</a:t>
            </a:r>
            <a:br>
              <a:rPr lang="en-US" dirty="0" smtClean="0"/>
            </a:br>
            <a:r>
              <a:rPr lang="en-US" dirty="0" smtClean="0"/>
              <a:t>5.2 Present the information</a:t>
            </a:r>
          </a:p>
          <a:p>
            <a:r>
              <a:rPr lang="en-US" b="1" dirty="0" smtClean="0"/>
              <a:t>6. Evaluation</a:t>
            </a:r>
          </a:p>
          <a:p>
            <a:r>
              <a:rPr lang="en-US" dirty="0" smtClean="0"/>
              <a:t>6.1 Judge the product (effectiveness)</a:t>
            </a:r>
            <a:br>
              <a:rPr lang="en-US" dirty="0" smtClean="0"/>
            </a:br>
            <a:r>
              <a:rPr lang="en-US" dirty="0" smtClean="0"/>
              <a:t>6.2 Judge the process (efficiency)</a:t>
            </a:r>
          </a:p>
          <a:p>
            <a:endParaRPr lang="en-US" dirty="0" smtClean="0"/>
          </a:p>
          <a:p>
            <a:r>
              <a:rPr lang="en-US" dirty="0" smtClean="0"/>
              <a:t>Citation Maker is a tool that makes it easy to properly cite sources in a bibliography.</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AE6DC132-F97E-4D29-92EF-0774BF0AA4FD}"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DPI strand uses the term Safety and Ethical use.  Digital citizenship is another frequently used term that encompasses all the aspects of effective, appropriate, and safe use of digital resources.</a:t>
            </a:r>
            <a:endParaRPr lang="en-US" dirty="0"/>
          </a:p>
        </p:txBody>
      </p:sp>
      <p:sp>
        <p:nvSpPr>
          <p:cNvPr id="4" name="Slide Number Placeholder 3"/>
          <p:cNvSpPr>
            <a:spLocks noGrp="1"/>
          </p:cNvSpPr>
          <p:nvPr>
            <p:ph type="sldNum" sz="quarter" idx="10"/>
          </p:nvPr>
        </p:nvSpPr>
        <p:spPr/>
        <p:txBody>
          <a:bodyPr/>
          <a:lstStyle/>
          <a:p>
            <a:fld id="{AE6DC132-F97E-4D29-92EF-0774BF0AA4FD}"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Increasingly digital citizenship is more and  more important</a:t>
            </a:r>
          </a:p>
          <a:p>
            <a:r>
              <a:rPr lang="en-US" dirty="0" smtClean="0"/>
              <a:t>Lines between real and virtual worlds blurring-one affects the other</a:t>
            </a:r>
          </a:p>
          <a:p>
            <a:r>
              <a:rPr lang="en-US" dirty="0" smtClean="0"/>
              <a:t>Students must learn to behave ethically and politely</a:t>
            </a:r>
            <a:endParaRPr lang="en-US" dirty="0"/>
          </a:p>
        </p:txBody>
      </p:sp>
      <p:sp>
        <p:nvSpPr>
          <p:cNvPr id="4" name="Slide Number Placeholder 3"/>
          <p:cNvSpPr>
            <a:spLocks noGrp="1"/>
          </p:cNvSpPr>
          <p:nvPr>
            <p:ph type="sldNum" sz="quarter" idx="10"/>
          </p:nvPr>
        </p:nvSpPr>
        <p:spPr/>
        <p:txBody>
          <a:bodyPr/>
          <a:lstStyle/>
          <a:p>
            <a:fld id="{AE6DC132-F97E-4D29-92EF-0774BF0AA4FD}"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few examples</a:t>
            </a:r>
            <a:endParaRPr lang="en-US" dirty="0"/>
          </a:p>
        </p:txBody>
      </p:sp>
      <p:sp>
        <p:nvSpPr>
          <p:cNvPr id="4" name="Slide Number Placeholder 3"/>
          <p:cNvSpPr>
            <a:spLocks noGrp="1"/>
          </p:cNvSpPr>
          <p:nvPr>
            <p:ph type="sldNum" sz="quarter" idx="10"/>
          </p:nvPr>
        </p:nvSpPr>
        <p:spPr/>
        <p:txBody>
          <a:bodyPr/>
          <a:lstStyle/>
          <a:p>
            <a:fld id="{AE6DC132-F97E-4D29-92EF-0774BF0AA4FD}"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Allow 5 minutes for this activity.</a:t>
            </a:r>
          </a:p>
          <a:p>
            <a:endParaRPr lang="en-US" dirty="0" smtClean="0"/>
          </a:p>
          <a:p>
            <a:r>
              <a:rPr lang="en-US" dirty="0" smtClean="0"/>
              <a:t>Have each group briefly report out.</a:t>
            </a:r>
          </a:p>
          <a:p>
            <a:endParaRPr lang="en-US" dirty="0" smtClean="0"/>
          </a:p>
          <a:p>
            <a:r>
              <a:rPr lang="en-US" i="1" dirty="0" smtClean="0"/>
              <a:t>The definition of information literacy has become more complex as resources and technologies have changed.  We now have multiple </a:t>
            </a:r>
            <a:r>
              <a:rPr lang="en-US" i="1" dirty="0" err="1" smtClean="0"/>
              <a:t>literacies</a:t>
            </a:r>
            <a:r>
              <a:rPr lang="en-US" i="1" dirty="0" smtClean="0"/>
              <a:t> (digital, media, financial, visual, etc.) that are crucial skills.</a:t>
            </a:r>
          </a:p>
          <a:p>
            <a:endParaRPr lang="en-US" i="1" dirty="0" smtClean="0"/>
          </a:p>
          <a:p>
            <a:r>
              <a:rPr lang="en-US" i="1" dirty="0" smtClean="0"/>
              <a:t>The amount of information available necessitates that each individual acquire the skills to select, evaluate, and use information appropriately and effectively.</a:t>
            </a:r>
          </a:p>
          <a:p>
            <a:endParaRPr lang="en-US" dirty="0" smtClean="0"/>
          </a:p>
          <a:p>
            <a:r>
              <a:rPr lang="en-US" i="1" dirty="0" smtClean="0"/>
              <a:t>From Standards for the 21</a:t>
            </a:r>
            <a:r>
              <a:rPr lang="en-US" i="1" baseline="30000" dirty="0" smtClean="0"/>
              <a:t>st</a:t>
            </a:r>
            <a:r>
              <a:rPr lang="en-US" i="1" dirty="0" smtClean="0"/>
              <a:t>-Century Learner by </a:t>
            </a:r>
            <a:r>
              <a:rPr lang="en-US" dirty="0" smtClean="0"/>
              <a:t>the American Association of School Librarians</a:t>
            </a:r>
            <a:endParaRPr lang="en-US" i="1"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AE6DC132-F97E-4D29-92EF-0774BF0AA4FD}"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Quickly explain how to read the format of the standards</a:t>
            </a:r>
            <a:endParaRPr lang="en-US" dirty="0"/>
          </a:p>
        </p:txBody>
      </p:sp>
      <p:sp>
        <p:nvSpPr>
          <p:cNvPr id="4" name="Slide Number Placeholder 3"/>
          <p:cNvSpPr>
            <a:spLocks noGrp="1"/>
          </p:cNvSpPr>
          <p:nvPr>
            <p:ph type="sldNum" sz="quarter" idx="10"/>
          </p:nvPr>
        </p:nvSpPr>
        <p:spPr/>
        <p:txBody>
          <a:bodyPr/>
          <a:lstStyle/>
          <a:p>
            <a:fld id="{AE6DC132-F97E-4D29-92EF-0774BF0AA4FD}"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E6DC132-F97E-4D29-92EF-0774BF0AA4FD}"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Collaboration</a:t>
            </a:r>
            <a:r>
              <a:rPr lang="en-US" baseline="0" dirty="0" smtClean="0"/>
              <a:t> is the key-it takes all of us working together.</a:t>
            </a:r>
            <a:endParaRPr lang="en-US" dirty="0"/>
          </a:p>
        </p:txBody>
      </p:sp>
      <p:sp>
        <p:nvSpPr>
          <p:cNvPr id="4" name="Slide Number Placeholder 3"/>
          <p:cNvSpPr>
            <a:spLocks noGrp="1"/>
          </p:cNvSpPr>
          <p:nvPr>
            <p:ph type="sldNum" sz="quarter" idx="10"/>
          </p:nvPr>
        </p:nvSpPr>
        <p:spPr/>
        <p:txBody>
          <a:bodyPr/>
          <a:lstStyle/>
          <a:p>
            <a:fld id="{AE6DC132-F97E-4D29-92EF-0774BF0AA4FD}" type="slidenum">
              <a:rPr lang="en-US" smtClean="0"/>
              <a:pPr/>
              <a:t>22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Comment briefly –these are fairly self-explanatory</a:t>
            </a:r>
            <a:endParaRPr lang="en-US" dirty="0"/>
          </a:p>
        </p:txBody>
      </p:sp>
      <p:sp>
        <p:nvSpPr>
          <p:cNvPr id="4" name="Slide Number Placeholder 3"/>
          <p:cNvSpPr>
            <a:spLocks noGrp="1"/>
          </p:cNvSpPr>
          <p:nvPr>
            <p:ph type="sldNum" sz="quarter" idx="10"/>
          </p:nvPr>
        </p:nvSpPr>
        <p:spPr/>
        <p:txBody>
          <a:bodyPr/>
          <a:lstStyle/>
          <a:p>
            <a:fld id="{AE6DC132-F97E-4D29-92EF-0774BF0AA4FD}"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NC Teacher Evaluation Process, a research-based approach to enhancing instruction and thus maximizing learning potential, has been revised to reflect the needs of 21</a:t>
            </a:r>
            <a:r>
              <a:rPr lang="en-US" baseline="30000" dirty="0" smtClean="0"/>
              <a:t>st</a:t>
            </a:r>
            <a:r>
              <a:rPr lang="en-US" dirty="0" smtClean="0"/>
              <a:t> Century learners.  This update process easily dovetails with the new ITES as you can see here.</a:t>
            </a:r>
            <a:endParaRPr lang="en-US" dirty="0"/>
          </a:p>
        </p:txBody>
      </p:sp>
      <p:sp>
        <p:nvSpPr>
          <p:cNvPr id="4" name="Slide Number Placeholder 3"/>
          <p:cNvSpPr>
            <a:spLocks noGrp="1"/>
          </p:cNvSpPr>
          <p:nvPr>
            <p:ph type="sldNum" sz="quarter" idx="10"/>
          </p:nvPr>
        </p:nvSpPr>
        <p:spPr/>
        <p:txBody>
          <a:bodyPr/>
          <a:lstStyle/>
          <a:p>
            <a:fld id="{AE6DC132-F97E-4D29-92EF-0774BF0AA4FD}"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Click in 1 at a time and quickly review</a:t>
            </a:r>
            <a:endParaRPr lang="en-US" dirty="0"/>
          </a:p>
        </p:txBody>
      </p:sp>
      <p:sp>
        <p:nvSpPr>
          <p:cNvPr id="4" name="Slide Number Placeholder 3"/>
          <p:cNvSpPr>
            <a:spLocks noGrp="1"/>
          </p:cNvSpPr>
          <p:nvPr>
            <p:ph type="sldNum" sz="quarter" idx="10"/>
          </p:nvPr>
        </p:nvSpPr>
        <p:spPr/>
        <p:txBody>
          <a:bodyPr/>
          <a:lstStyle/>
          <a:p>
            <a:fld id="{AE6DC132-F97E-4D29-92EF-0774BF0AA4FD}"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me this is the most important one</a:t>
            </a:r>
          </a:p>
          <a:p>
            <a:r>
              <a:rPr lang="en-US" dirty="0" smtClean="0"/>
              <a:t>Mc and tf co-teachers</a:t>
            </a:r>
          </a:p>
          <a:p>
            <a:r>
              <a:rPr lang="en-US" dirty="0" smtClean="0"/>
              <a:t>Have the content expertise </a:t>
            </a:r>
          </a:p>
          <a:p>
            <a:r>
              <a:rPr lang="en-US" dirty="0" smtClean="0"/>
              <a:t>Go to media and tech folks for resources, research, tech support</a:t>
            </a:r>
            <a:endParaRPr lang="en-US" dirty="0"/>
          </a:p>
        </p:txBody>
      </p:sp>
      <p:sp>
        <p:nvSpPr>
          <p:cNvPr id="4" name="Slide Number Placeholder 3"/>
          <p:cNvSpPr>
            <a:spLocks noGrp="1"/>
          </p:cNvSpPr>
          <p:nvPr>
            <p:ph type="sldNum" sz="quarter" idx="10"/>
          </p:nvPr>
        </p:nvSpPr>
        <p:spPr/>
        <p:txBody>
          <a:bodyPr/>
          <a:lstStyle/>
          <a:p>
            <a:fld id="{AE6DC132-F97E-4D29-92EF-0774BF0AA4FD}"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DPI Instructional Technology site has the docs that show the ITES by these grade level spans.</a:t>
            </a:r>
            <a:endParaRPr lang="en-US" dirty="0"/>
          </a:p>
        </p:txBody>
      </p:sp>
      <p:sp>
        <p:nvSpPr>
          <p:cNvPr id="4" name="Slide Number Placeholder 3"/>
          <p:cNvSpPr>
            <a:spLocks noGrp="1"/>
          </p:cNvSpPr>
          <p:nvPr>
            <p:ph type="sldNum" sz="quarter" idx="10"/>
          </p:nvPr>
        </p:nvSpPr>
        <p:spPr/>
        <p:txBody>
          <a:bodyPr/>
          <a:lstStyle/>
          <a:p>
            <a:fld id="{AE6DC132-F97E-4D29-92EF-0774BF0AA4FD}"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Briefly </a:t>
            </a:r>
            <a:r>
              <a:rPr lang="en-US" dirty="0" smtClean="0"/>
              <a:t> give a description </a:t>
            </a:r>
            <a:r>
              <a:rPr lang="en-US" dirty="0" smtClean="0"/>
              <a:t>of </a:t>
            </a:r>
            <a:r>
              <a:rPr lang="en-US" smtClean="0"/>
              <a:t>each </a:t>
            </a:r>
            <a:r>
              <a:rPr lang="en-US" smtClean="0"/>
              <a:t>strand.</a:t>
            </a:r>
            <a:endParaRPr lang="en-US" dirty="0"/>
          </a:p>
        </p:txBody>
      </p:sp>
      <p:sp>
        <p:nvSpPr>
          <p:cNvPr id="4" name="Slide Number Placeholder 3"/>
          <p:cNvSpPr>
            <a:spLocks noGrp="1"/>
          </p:cNvSpPr>
          <p:nvPr>
            <p:ph type="sldNum" sz="quarter" idx="10"/>
          </p:nvPr>
        </p:nvSpPr>
        <p:spPr/>
        <p:txBody>
          <a:bodyPr/>
          <a:lstStyle/>
          <a:p>
            <a:fld id="{AE6DC132-F97E-4D29-92EF-0774BF0AA4FD}"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link to the DPI site where the standards can be found in </a:t>
            </a:r>
            <a:r>
              <a:rPr lang="en-US" dirty="0" err="1" smtClean="0"/>
              <a:t>pdf</a:t>
            </a:r>
            <a:r>
              <a:rPr lang="en-US" dirty="0" smtClean="0"/>
              <a:t> form.</a:t>
            </a:r>
            <a:endParaRPr lang="en-US" dirty="0"/>
          </a:p>
        </p:txBody>
      </p:sp>
      <p:sp>
        <p:nvSpPr>
          <p:cNvPr id="4" name="Slide Number Placeholder 3"/>
          <p:cNvSpPr>
            <a:spLocks noGrp="1"/>
          </p:cNvSpPr>
          <p:nvPr>
            <p:ph type="sldNum" sz="quarter" idx="10"/>
          </p:nvPr>
        </p:nvSpPr>
        <p:spPr/>
        <p:txBody>
          <a:bodyPr/>
          <a:lstStyle/>
          <a:p>
            <a:fld id="{AE6DC132-F97E-4D29-92EF-0774BF0AA4FD}"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B697CD0-189D-4163-A956-2E4647387DDE}" type="datetimeFigureOut">
              <a:rPr lang="en-US" smtClean="0"/>
              <a:pPr/>
              <a:t>4/16/2012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9AC5BE-C6B9-4321-A6A0-3216357EF81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697CD0-189D-4163-A956-2E4647387DDE}" type="datetimeFigureOut">
              <a:rPr lang="en-US" smtClean="0"/>
              <a:pPr/>
              <a:t>4/16/2012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9AC5BE-C6B9-4321-A6A0-3216357EF81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697CD0-189D-4163-A956-2E4647387DDE}" type="datetimeFigureOut">
              <a:rPr lang="en-US" smtClean="0"/>
              <a:pPr/>
              <a:t>4/16/2012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9AC5BE-C6B9-4321-A6A0-3216357EF81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697CD0-189D-4163-A956-2E4647387DDE}" type="datetimeFigureOut">
              <a:rPr lang="en-US" smtClean="0"/>
              <a:pPr/>
              <a:t>4/16/2012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9AC5BE-C6B9-4321-A6A0-3216357EF81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697CD0-189D-4163-A956-2E4647387DDE}" type="datetimeFigureOut">
              <a:rPr lang="en-US" smtClean="0"/>
              <a:pPr/>
              <a:t>4/16/2012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9AC5BE-C6B9-4321-A6A0-3216357EF81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B697CD0-189D-4163-A956-2E4647387DDE}" type="datetimeFigureOut">
              <a:rPr lang="en-US" smtClean="0"/>
              <a:pPr/>
              <a:t>4/16/2012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9AC5BE-C6B9-4321-A6A0-3216357EF81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B697CD0-189D-4163-A956-2E4647387DDE}" type="datetimeFigureOut">
              <a:rPr lang="en-US" smtClean="0"/>
              <a:pPr/>
              <a:t>4/16/2012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A9AC5BE-C6B9-4321-A6A0-3216357EF81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B697CD0-189D-4163-A956-2E4647387DDE}" type="datetimeFigureOut">
              <a:rPr lang="en-US" smtClean="0"/>
              <a:pPr/>
              <a:t>4/16/2012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A9AC5BE-C6B9-4321-A6A0-3216357EF81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697CD0-189D-4163-A956-2E4647387DDE}" type="datetimeFigureOut">
              <a:rPr lang="en-US" smtClean="0"/>
              <a:pPr/>
              <a:t>4/16/2012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A9AC5BE-C6B9-4321-A6A0-3216357EF81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697CD0-189D-4163-A956-2E4647387DDE}" type="datetimeFigureOut">
              <a:rPr lang="en-US" smtClean="0"/>
              <a:pPr/>
              <a:t>4/16/2012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9AC5BE-C6B9-4321-A6A0-3216357EF81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697CD0-189D-4163-A956-2E4647387DDE}" type="datetimeFigureOut">
              <a:rPr lang="en-US" smtClean="0"/>
              <a:pPr/>
              <a:t>4/16/2012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9AC5BE-C6B9-4321-A6A0-3216357EF81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97CD0-189D-4163-A956-2E4647387DDE}" type="datetimeFigureOut">
              <a:rPr lang="en-US" smtClean="0"/>
              <a:pPr/>
              <a:t>4/16/2012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9AC5BE-C6B9-4321-A6A0-3216357EF815}"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8" Type="http://schemas.openxmlformats.org/officeDocument/2006/relationships/hyperlink" Target="http://www.exploratorium.edu/" TargetMode="External"/><Relationship Id="rId3" Type="http://schemas.openxmlformats.org/officeDocument/2006/relationships/hyperlink" Target="http://memory.loc.gov/ammem/index.html" TargetMode="External"/><Relationship Id="rId7" Type="http://schemas.openxmlformats.org/officeDocument/2006/relationships/hyperlink" Target="http://www.ncwiseowl.org/"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kids.nationalgeographic.com/kids/" TargetMode="External"/><Relationship Id="rId5" Type="http://schemas.openxmlformats.org/officeDocument/2006/relationships/hyperlink" Target="http://wonderopolis.org/" TargetMode="External"/><Relationship Id="rId4" Type="http://schemas.openxmlformats.org/officeDocument/2006/relationships/hyperlink" Target="http://streaming.discoveryeducation.com/"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ncwiseowl.org/"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openc.k12.or.us/citeintro/citeintro.php?Grd=Sec"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http://big6.com/" TargetMode="Externa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pics.tech4learning.com/" TargetMode="External"/><Relationship Id="rId7" Type="http://schemas.openxmlformats.org/officeDocument/2006/relationships/hyperlink" Target="http://www.digizen.org/kids/"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www.netsmartzkids.org/" TargetMode="External"/><Relationship Id="rId5" Type="http://schemas.openxmlformats.org/officeDocument/2006/relationships/hyperlink" Target="http://www.commonsensemedia.org/educators" TargetMode="External"/><Relationship Id="rId4" Type="http://schemas.openxmlformats.org/officeDocument/2006/relationships/hyperlink" Target="http://www.jamendo.com/en/"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ncwiseowl.org/"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dpi.state.nc.us/acre/standards/new-standards/"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hyperlink" Target="http://it.ncwiseowl.org/standards/ITES/"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dpi.state.nc.us/acre/standards/new-standards/"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895600"/>
            <a:ext cx="7772400" cy="1470025"/>
          </a:xfrm>
        </p:spPr>
        <p:txBody>
          <a:bodyPr/>
          <a:lstStyle/>
          <a:p>
            <a:r>
              <a:rPr lang="en-US" dirty="0" smtClean="0"/>
              <a:t>Information and Technology </a:t>
            </a:r>
            <a:br>
              <a:rPr lang="en-US" dirty="0" smtClean="0"/>
            </a:br>
            <a:r>
              <a:rPr lang="en-US" dirty="0" smtClean="0"/>
              <a:t>Essential Standards</a:t>
            </a:r>
            <a:endParaRPr lang="en-US" dirty="0"/>
          </a:p>
        </p:txBody>
      </p:sp>
      <p:sp>
        <p:nvSpPr>
          <p:cNvPr id="3" name="Subtitle 2"/>
          <p:cNvSpPr>
            <a:spLocks noGrp="1"/>
          </p:cNvSpPr>
          <p:nvPr>
            <p:ph type="subTitle" idx="1"/>
          </p:nvPr>
        </p:nvSpPr>
        <p:spPr>
          <a:xfrm>
            <a:off x="1295400" y="4724400"/>
            <a:ext cx="6400800" cy="1752600"/>
          </a:xfrm>
        </p:spPr>
        <p:txBody>
          <a:bodyPr/>
          <a:lstStyle/>
          <a:p>
            <a:r>
              <a:rPr lang="en-US" dirty="0" smtClean="0"/>
              <a:t>Asheboro City Schools</a:t>
            </a:r>
          </a:p>
          <a:p>
            <a:r>
              <a:rPr lang="en-US" dirty="0" smtClean="0"/>
              <a:t>April 23, 2012</a:t>
            </a:r>
          </a:p>
          <a:p>
            <a:r>
              <a:rPr lang="en-US" dirty="0" smtClean="0"/>
              <a:t>Media and Technology Staff</a:t>
            </a:r>
            <a:endParaRPr lang="en-US" dirty="0"/>
          </a:p>
        </p:txBody>
      </p:sp>
      <p:pic>
        <p:nvPicPr>
          <p:cNvPr id="6" name="Picture 5" descr="NAMS laptops.JPG"/>
          <p:cNvPicPr>
            <a:picLocks noChangeAspect="1"/>
          </p:cNvPicPr>
          <p:nvPr/>
        </p:nvPicPr>
        <p:blipFill>
          <a:blip r:embed="rId3" cstate="print"/>
          <a:stretch>
            <a:fillRect/>
          </a:stretch>
        </p:blipFill>
        <p:spPr>
          <a:xfrm>
            <a:off x="2895600" y="0"/>
            <a:ext cx="3451849" cy="2578100"/>
          </a:xfrm>
          <a:prstGeom prst="rect">
            <a:avLst/>
          </a:prstGeom>
          <a:ln w="25400">
            <a:solidFill>
              <a:schemeClr val="tx1"/>
            </a:solidFill>
          </a:ln>
        </p:spPr>
      </p:pic>
      <p:pic>
        <p:nvPicPr>
          <p:cNvPr id="7" name="Picture 6" descr="DSCN1144.JPG"/>
          <p:cNvPicPr>
            <a:picLocks noChangeAspect="1"/>
          </p:cNvPicPr>
          <p:nvPr/>
        </p:nvPicPr>
        <p:blipFill>
          <a:blip r:embed="rId4" cstate="print"/>
          <a:stretch>
            <a:fillRect/>
          </a:stretch>
        </p:blipFill>
        <p:spPr>
          <a:xfrm>
            <a:off x="6248400" y="0"/>
            <a:ext cx="2844800" cy="2133600"/>
          </a:xfrm>
          <a:prstGeom prst="rect">
            <a:avLst/>
          </a:prstGeom>
          <a:ln w="38100">
            <a:solidFill>
              <a:schemeClr val="tx1"/>
            </a:solidFill>
          </a:ln>
        </p:spPr>
      </p:pic>
      <p:pic>
        <p:nvPicPr>
          <p:cNvPr id="8" name="Picture 7" descr="DLL 15.JPG"/>
          <p:cNvPicPr>
            <a:picLocks noChangeAspect="1"/>
          </p:cNvPicPr>
          <p:nvPr/>
        </p:nvPicPr>
        <p:blipFill>
          <a:blip r:embed="rId5" cstate="print"/>
          <a:stretch>
            <a:fillRect/>
          </a:stretch>
        </p:blipFill>
        <p:spPr>
          <a:xfrm>
            <a:off x="0" y="0"/>
            <a:ext cx="2895600" cy="2171700"/>
          </a:xfrm>
          <a:prstGeom prst="rect">
            <a:avLst/>
          </a:prstGeom>
          <a:ln w="31750">
            <a:solidFill>
              <a:schemeClr val="tx1"/>
            </a:solid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Sources of Information</a:t>
            </a:r>
            <a:endParaRPr lang="en-US" sz="5400" dirty="0"/>
          </a:p>
        </p:txBody>
      </p:sp>
      <p:sp>
        <p:nvSpPr>
          <p:cNvPr id="3" name="Content Placeholder 2"/>
          <p:cNvSpPr>
            <a:spLocks noGrp="1"/>
          </p:cNvSpPr>
          <p:nvPr>
            <p:ph idx="1"/>
          </p:nvPr>
        </p:nvSpPr>
        <p:spPr/>
        <p:txBody>
          <a:bodyPr/>
          <a:lstStyle/>
          <a:p>
            <a:pPr>
              <a:buNone/>
            </a:pPr>
            <a:r>
              <a:rPr lang="en-US" dirty="0" smtClean="0"/>
              <a:t>    </a:t>
            </a:r>
            <a:r>
              <a:rPr lang="en-US" sz="4800" dirty="0" smtClean="0"/>
              <a:t>Finding, recalling, categorizing, analyzing and evaluating a variety of sources of information</a:t>
            </a:r>
            <a:endParaRPr lang="en-US" sz="4800" dirty="0"/>
          </a:p>
        </p:txBody>
      </p:sp>
      <p:pic>
        <p:nvPicPr>
          <p:cNvPr id="1026" name="Picture 2" descr="C:\Users\mwilliams.ACS\AppData\Local\Microsoft\Windows\Temporary Internet Files\Content.IE5\CZ3252XV\MP900427785[1].jpg"/>
          <p:cNvPicPr>
            <a:picLocks noChangeAspect="1" noChangeArrowheads="1"/>
          </p:cNvPicPr>
          <p:nvPr/>
        </p:nvPicPr>
        <p:blipFill>
          <a:blip r:embed="rId3" cstate="print"/>
          <a:srcRect/>
          <a:stretch>
            <a:fillRect/>
          </a:stretch>
        </p:blipFill>
        <p:spPr bwMode="auto">
          <a:xfrm>
            <a:off x="533400" y="4572000"/>
            <a:ext cx="1296590" cy="1943937"/>
          </a:xfrm>
          <a:prstGeom prst="rect">
            <a:avLst/>
          </a:prstGeom>
          <a:noFill/>
        </p:spPr>
      </p:pic>
      <p:pic>
        <p:nvPicPr>
          <p:cNvPr id="1030" name="Picture 6"/>
          <p:cNvPicPr>
            <a:picLocks noChangeAspect="1" noChangeArrowheads="1"/>
          </p:cNvPicPr>
          <p:nvPr/>
        </p:nvPicPr>
        <p:blipFill>
          <a:blip r:embed="rId4" cstate="print"/>
          <a:srcRect l="7321" t="23958" r="66325" b="16667"/>
          <a:stretch>
            <a:fillRect/>
          </a:stretch>
        </p:blipFill>
        <p:spPr bwMode="auto">
          <a:xfrm>
            <a:off x="1981200" y="4800600"/>
            <a:ext cx="2514600" cy="1592580"/>
          </a:xfrm>
          <a:prstGeom prst="rect">
            <a:avLst/>
          </a:prstGeom>
          <a:noFill/>
          <a:ln w="9525">
            <a:noFill/>
            <a:miter lim="800000"/>
            <a:headEnd/>
            <a:tailEnd/>
          </a:ln>
        </p:spPr>
      </p:pic>
      <p:pic>
        <p:nvPicPr>
          <p:cNvPr id="6" name="Picture 5" descr="NCWiseOwl elem.PNG"/>
          <p:cNvPicPr>
            <a:picLocks noChangeAspect="1"/>
          </p:cNvPicPr>
          <p:nvPr/>
        </p:nvPicPr>
        <p:blipFill>
          <a:blip r:embed="rId5" cstate="print"/>
          <a:stretch>
            <a:fillRect/>
          </a:stretch>
        </p:blipFill>
        <p:spPr>
          <a:xfrm>
            <a:off x="7391400" y="3124200"/>
            <a:ext cx="1352739" cy="3553321"/>
          </a:xfrm>
          <a:prstGeom prst="rect">
            <a:avLst/>
          </a:prstGeom>
        </p:spPr>
      </p:pic>
      <p:pic>
        <p:nvPicPr>
          <p:cNvPr id="7" name="Picture 6" descr="EduVision.PNG"/>
          <p:cNvPicPr>
            <a:picLocks noChangeAspect="1"/>
          </p:cNvPicPr>
          <p:nvPr/>
        </p:nvPicPr>
        <p:blipFill>
          <a:blip r:embed="rId6" cstate="print"/>
          <a:stretch>
            <a:fillRect/>
          </a:stretch>
        </p:blipFill>
        <p:spPr>
          <a:xfrm>
            <a:off x="4800600" y="4495800"/>
            <a:ext cx="2179202" cy="184822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of Information</a:t>
            </a:r>
            <a:endParaRPr lang="en-US" dirty="0"/>
          </a:p>
        </p:txBody>
      </p:sp>
      <p:sp>
        <p:nvSpPr>
          <p:cNvPr id="3" name="Content Placeholder 2"/>
          <p:cNvSpPr>
            <a:spLocks noGrp="1"/>
          </p:cNvSpPr>
          <p:nvPr>
            <p:ph idx="1"/>
          </p:nvPr>
        </p:nvSpPr>
        <p:spPr/>
        <p:txBody>
          <a:bodyPr/>
          <a:lstStyle/>
          <a:p>
            <a:r>
              <a:rPr lang="en-US" dirty="0" smtClean="0">
                <a:hlinkClick r:id="rId3"/>
              </a:rPr>
              <a:t>Library of Congress</a:t>
            </a:r>
            <a:endParaRPr lang="en-US" dirty="0" smtClean="0"/>
          </a:p>
          <a:p>
            <a:r>
              <a:rPr lang="en-US" dirty="0" smtClean="0">
                <a:hlinkClick r:id="rId4"/>
              </a:rPr>
              <a:t>Discovery Streaming</a:t>
            </a:r>
            <a:endParaRPr lang="en-US" dirty="0" smtClean="0"/>
          </a:p>
          <a:p>
            <a:r>
              <a:rPr lang="en-US" dirty="0" smtClean="0">
                <a:hlinkClick r:id="rId5"/>
              </a:rPr>
              <a:t>Wonderopolis</a:t>
            </a:r>
            <a:endParaRPr lang="en-US" dirty="0" smtClean="0"/>
          </a:p>
          <a:p>
            <a:r>
              <a:rPr lang="en-US" dirty="0" smtClean="0">
                <a:hlinkClick r:id="rId6"/>
              </a:rPr>
              <a:t>National Geographic for Kids</a:t>
            </a:r>
            <a:endParaRPr lang="en-US" dirty="0" smtClean="0"/>
          </a:p>
          <a:p>
            <a:r>
              <a:rPr lang="en-US" dirty="0" smtClean="0">
                <a:hlinkClick r:id="rId7"/>
              </a:rPr>
              <a:t>NC </a:t>
            </a:r>
            <a:r>
              <a:rPr lang="en-US" dirty="0" err="1" smtClean="0">
                <a:hlinkClick r:id="rId7"/>
              </a:rPr>
              <a:t>WiseOwl</a:t>
            </a:r>
            <a:endParaRPr lang="en-US" dirty="0" smtClean="0"/>
          </a:p>
          <a:p>
            <a:r>
              <a:rPr lang="en-US" dirty="0" smtClean="0">
                <a:hlinkClick r:id="rId8"/>
              </a:rPr>
              <a:t>Exploratorium</a:t>
            </a:r>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rmAutofit/>
          </a:bodyPr>
          <a:lstStyle/>
          <a:p>
            <a:r>
              <a:rPr lang="en-US" sz="5400" dirty="0" smtClean="0"/>
              <a:t>Informational Text</a:t>
            </a:r>
            <a:endParaRPr lang="en-US" sz="5400" dirty="0"/>
          </a:p>
        </p:txBody>
      </p:sp>
      <p:sp>
        <p:nvSpPr>
          <p:cNvPr id="3" name="Content Placeholder 2"/>
          <p:cNvSpPr>
            <a:spLocks noGrp="1"/>
          </p:cNvSpPr>
          <p:nvPr>
            <p:ph idx="1"/>
          </p:nvPr>
        </p:nvSpPr>
        <p:spPr>
          <a:xfrm>
            <a:off x="457200" y="1066800"/>
            <a:ext cx="8229600" cy="4525963"/>
          </a:xfrm>
        </p:spPr>
        <p:txBody>
          <a:bodyPr>
            <a:normAutofit/>
          </a:bodyPr>
          <a:lstStyle/>
          <a:p>
            <a:pPr>
              <a:buNone/>
            </a:pPr>
            <a:r>
              <a:rPr lang="en-US" sz="4400" dirty="0" smtClean="0"/>
              <a:t>   Identifying fiction/nonfiction, </a:t>
            </a:r>
            <a:r>
              <a:rPr lang="en-US" sz="4400" dirty="0"/>
              <a:t>t</a:t>
            </a:r>
            <a:r>
              <a:rPr lang="en-US" sz="4400" dirty="0" smtClean="0"/>
              <a:t>he differences in reading for information and for enjoyment, various strategies to apply for different purposes of reading</a:t>
            </a:r>
            <a:endParaRPr lang="en-US" sz="4400" dirty="0"/>
          </a:p>
        </p:txBody>
      </p:sp>
      <p:pic>
        <p:nvPicPr>
          <p:cNvPr id="4" name="Picture 3" descr="nonfiction feature1.png"/>
          <p:cNvPicPr>
            <a:picLocks noChangeAspect="1"/>
          </p:cNvPicPr>
          <p:nvPr/>
        </p:nvPicPr>
        <p:blipFill>
          <a:blip r:embed="rId3" cstate="print"/>
          <a:stretch>
            <a:fillRect/>
          </a:stretch>
        </p:blipFill>
        <p:spPr>
          <a:xfrm rot="875770">
            <a:off x="6630078" y="4563009"/>
            <a:ext cx="2002853" cy="2076129"/>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Informational Text</a:t>
            </a:r>
            <a:endParaRPr lang="en-US" dirty="0"/>
          </a:p>
        </p:txBody>
      </p:sp>
      <p:pic>
        <p:nvPicPr>
          <p:cNvPr id="4" name="Picture 3" descr="NC WiseOwl start.PNG">
            <a:hlinkClick r:id="rId3"/>
          </p:cNvPr>
          <p:cNvPicPr>
            <a:picLocks noChangeAspect="1"/>
          </p:cNvPicPr>
          <p:nvPr/>
        </p:nvPicPr>
        <p:blipFill>
          <a:blip r:embed="rId4" cstate="print"/>
          <a:stretch>
            <a:fillRect/>
          </a:stretch>
        </p:blipFill>
        <p:spPr>
          <a:xfrm>
            <a:off x="1219200" y="1752600"/>
            <a:ext cx="7087590" cy="4191585"/>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219200"/>
            <a:ext cx="8229600" cy="1143000"/>
          </a:xfrm>
        </p:spPr>
        <p:txBody>
          <a:bodyPr>
            <a:normAutofit/>
          </a:bodyPr>
          <a:lstStyle/>
          <a:p>
            <a:r>
              <a:rPr lang="en-US" sz="5400" dirty="0" smtClean="0"/>
              <a:t>Technology as a  Tool</a:t>
            </a:r>
            <a:endParaRPr lang="en-US" sz="5400" dirty="0"/>
          </a:p>
        </p:txBody>
      </p:sp>
      <p:sp>
        <p:nvSpPr>
          <p:cNvPr id="3" name="Content Placeholder 2"/>
          <p:cNvSpPr>
            <a:spLocks noGrp="1"/>
          </p:cNvSpPr>
          <p:nvPr>
            <p:ph idx="1"/>
          </p:nvPr>
        </p:nvSpPr>
        <p:spPr>
          <a:xfrm>
            <a:off x="533400" y="2255837"/>
            <a:ext cx="8229600" cy="4525963"/>
          </a:xfrm>
        </p:spPr>
        <p:txBody>
          <a:bodyPr>
            <a:normAutofit lnSpcReduction="10000"/>
          </a:bodyPr>
          <a:lstStyle/>
          <a:p>
            <a:pPr>
              <a:buNone/>
            </a:pPr>
            <a:r>
              <a:rPr lang="en-US" dirty="0" smtClean="0"/>
              <a:t>   </a:t>
            </a:r>
            <a:r>
              <a:rPr lang="en-US" sz="4000" dirty="0" smtClean="0"/>
              <a:t>Using a variety of technology applications (both hardware and software) to gather, organize, analyze, and present information</a:t>
            </a:r>
          </a:p>
          <a:p>
            <a:pPr>
              <a:buNone/>
            </a:pPr>
            <a:endParaRPr lang="en-US" sz="4000" dirty="0"/>
          </a:p>
          <a:p>
            <a:pPr>
              <a:buNone/>
            </a:pPr>
            <a:r>
              <a:rPr lang="en-US" sz="4000" dirty="0" smtClean="0"/>
              <a:t>   Using technology to complete assigned tasks and projects</a:t>
            </a:r>
            <a:endParaRPr lang="en-US" sz="4000" dirty="0"/>
          </a:p>
        </p:txBody>
      </p:sp>
      <p:pic>
        <p:nvPicPr>
          <p:cNvPr id="1028" name="Picture 4" descr="C:\Users\mwilliams.ACS\AppData\Local\Microsoft\Windows\Temporary Internet Files\Content.IE5\CZ3252XV\MP900411753[1].jpg"/>
          <p:cNvPicPr>
            <a:picLocks noChangeAspect="1" noChangeArrowheads="1"/>
          </p:cNvPicPr>
          <p:nvPr/>
        </p:nvPicPr>
        <p:blipFill>
          <a:blip r:embed="rId3" cstate="print"/>
          <a:srcRect/>
          <a:stretch>
            <a:fillRect/>
          </a:stretch>
        </p:blipFill>
        <p:spPr bwMode="auto">
          <a:xfrm>
            <a:off x="1447800" y="304800"/>
            <a:ext cx="1066800" cy="1066800"/>
          </a:xfrm>
          <a:prstGeom prst="rect">
            <a:avLst/>
          </a:prstGeom>
          <a:noFill/>
        </p:spPr>
      </p:pic>
      <p:pic>
        <p:nvPicPr>
          <p:cNvPr id="1029" name="Picture 5" descr="C:\Users\mwilliams.ACS\AppData\Local\Microsoft\Windows\Temporary Internet Files\Content.IE5\Y7Q9E3AQ\MP900433100[1].jpg"/>
          <p:cNvPicPr>
            <a:picLocks noChangeAspect="1" noChangeArrowheads="1"/>
          </p:cNvPicPr>
          <p:nvPr/>
        </p:nvPicPr>
        <p:blipFill>
          <a:blip r:embed="rId4" cstate="print"/>
          <a:srcRect/>
          <a:stretch>
            <a:fillRect/>
          </a:stretch>
        </p:blipFill>
        <p:spPr bwMode="auto">
          <a:xfrm>
            <a:off x="2438400" y="228600"/>
            <a:ext cx="1219200" cy="1219200"/>
          </a:xfrm>
          <a:prstGeom prst="rect">
            <a:avLst/>
          </a:prstGeom>
          <a:noFill/>
        </p:spPr>
      </p:pic>
      <p:pic>
        <p:nvPicPr>
          <p:cNvPr id="1031" name="Picture 7" descr="C:\Users\mwilliams.ACS\AppData\Local\Microsoft\Windows\Temporary Internet Files\Content.IE5\CZ3252XV\MP900422589[1].jpg"/>
          <p:cNvPicPr>
            <a:picLocks noChangeAspect="1" noChangeArrowheads="1"/>
          </p:cNvPicPr>
          <p:nvPr/>
        </p:nvPicPr>
        <p:blipFill>
          <a:blip r:embed="rId5" cstate="print"/>
          <a:srcRect/>
          <a:stretch>
            <a:fillRect/>
          </a:stretch>
        </p:blipFill>
        <p:spPr bwMode="auto">
          <a:xfrm>
            <a:off x="5257800" y="228600"/>
            <a:ext cx="1676400" cy="1117164"/>
          </a:xfrm>
          <a:prstGeom prst="rect">
            <a:avLst/>
          </a:prstGeom>
          <a:noFill/>
        </p:spPr>
      </p:pic>
      <p:pic>
        <p:nvPicPr>
          <p:cNvPr id="1032" name="Picture 8" descr="C:\Users\mwilliams.ACS\AppData\Local\Microsoft\Windows\Temporary Internet Files\Content.IE5\J9T8O04W\MP900427821[1].jpg"/>
          <p:cNvPicPr>
            <a:picLocks noChangeAspect="1" noChangeArrowheads="1"/>
          </p:cNvPicPr>
          <p:nvPr/>
        </p:nvPicPr>
        <p:blipFill>
          <a:blip r:embed="rId6" cstate="print"/>
          <a:srcRect/>
          <a:stretch>
            <a:fillRect/>
          </a:stretch>
        </p:blipFill>
        <p:spPr bwMode="auto">
          <a:xfrm>
            <a:off x="6934200" y="228600"/>
            <a:ext cx="1676400" cy="1118473"/>
          </a:xfrm>
          <a:prstGeom prst="rect">
            <a:avLst/>
          </a:prstGeom>
          <a:noFill/>
        </p:spPr>
      </p:pic>
      <p:pic>
        <p:nvPicPr>
          <p:cNvPr id="1027" name="Picture 3" descr="C:\Users\mwilliams.ACS\AppData\Local\Microsoft\Windows\Temporary Internet Files\Content.IE5\Y7Q9E3AQ\MP900439416[1].jpg"/>
          <p:cNvPicPr>
            <a:picLocks noChangeAspect="1" noChangeArrowheads="1"/>
          </p:cNvPicPr>
          <p:nvPr/>
        </p:nvPicPr>
        <p:blipFill>
          <a:blip r:embed="rId7" cstate="print"/>
          <a:srcRect/>
          <a:stretch>
            <a:fillRect/>
          </a:stretch>
        </p:blipFill>
        <p:spPr bwMode="auto">
          <a:xfrm>
            <a:off x="381000" y="228600"/>
            <a:ext cx="1143000" cy="1143000"/>
          </a:xfrm>
          <a:prstGeom prst="rect">
            <a:avLst/>
          </a:prstGeom>
          <a:noFill/>
        </p:spPr>
      </p:pic>
      <p:pic>
        <p:nvPicPr>
          <p:cNvPr id="1030" name="Picture 6" descr="C:\Users\mwilliams.ACS\AppData\Local\Microsoft\Windows\Temporary Internet Files\Content.IE5\58O27XRP\MP900444512[1].jpg"/>
          <p:cNvPicPr>
            <a:picLocks noChangeAspect="1" noChangeArrowheads="1"/>
          </p:cNvPicPr>
          <p:nvPr/>
        </p:nvPicPr>
        <p:blipFill>
          <a:blip r:embed="rId8" cstate="print"/>
          <a:srcRect/>
          <a:stretch>
            <a:fillRect/>
          </a:stretch>
        </p:blipFill>
        <p:spPr bwMode="auto">
          <a:xfrm>
            <a:off x="3654768" y="381000"/>
            <a:ext cx="1603032" cy="10668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229600" cy="1143000"/>
          </a:xfrm>
        </p:spPr>
        <p:txBody>
          <a:bodyPr>
            <a:normAutofit/>
          </a:bodyPr>
          <a:lstStyle/>
          <a:p>
            <a:r>
              <a:rPr lang="en-US" sz="5400" dirty="0" smtClean="0"/>
              <a:t>Technology as a  Tool</a:t>
            </a:r>
            <a:endParaRPr lang="en-US" sz="5400" dirty="0"/>
          </a:p>
        </p:txBody>
      </p:sp>
      <p:sp>
        <p:nvSpPr>
          <p:cNvPr id="4" name="Rectangle 3"/>
          <p:cNvSpPr/>
          <p:nvPr/>
        </p:nvSpPr>
        <p:spPr>
          <a:xfrm>
            <a:off x="6248400" y="6553200"/>
            <a:ext cx="1789272" cy="215444"/>
          </a:xfrm>
          <a:prstGeom prst="rect">
            <a:avLst/>
          </a:prstGeom>
        </p:spPr>
        <p:txBody>
          <a:bodyPr wrap="none">
            <a:spAutoFit/>
          </a:bodyPr>
          <a:lstStyle/>
          <a:p>
            <a:r>
              <a:rPr lang="en-US" sz="800" dirty="0" smtClean="0"/>
              <a:t>http://www.usi.edu/distance/bdt.htm</a:t>
            </a:r>
            <a:endParaRPr lang="en-US" sz="800" dirty="0"/>
          </a:p>
        </p:txBody>
      </p:sp>
      <p:sp>
        <p:nvSpPr>
          <p:cNvPr id="5" name="TextBox 4"/>
          <p:cNvSpPr txBox="1"/>
          <p:nvPr/>
        </p:nvSpPr>
        <p:spPr>
          <a:xfrm>
            <a:off x="1600200" y="2514600"/>
            <a:ext cx="4876800" cy="1077218"/>
          </a:xfrm>
          <a:prstGeom prst="rect">
            <a:avLst/>
          </a:prstGeom>
          <a:noFill/>
        </p:spPr>
        <p:txBody>
          <a:bodyPr wrap="square" rtlCol="0">
            <a:spAutoFit/>
          </a:bodyPr>
          <a:lstStyle/>
          <a:p>
            <a:pPr>
              <a:buFont typeface="Arial" pitchFamily="34" charset="0"/>
              <a:buChar char="•"/>
            </a:pPr>
            <a:r>
              <a:rPr lang="en-US" sz="3200" dirty="0" smtClean="0"/>
              <a:t>ReadWriteThink</a:t>
            </a:r>
          </a:p>
          <a:p>
            <a:pPr>
              <a:buFont typeface="Arial" pitchFamily="34" charset="0"/>
              <a:buChar char="•"/>
            </a:pPr>
            <a:r>
              <a:rPr lang="en-US" sz="3200" dirty="0" smtClean="0"/>
              <a:t>SMART Notebook</a:t>
            </a:r>
            <a:endParaRPr lang="en-US" sz="3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33400" y="5410200"/>
            <a:ext cx="4340932" cy="923330"/>
          </a:xfrm>
          <a:prstGeom prst="rect">
            <a:avLst/>
          </a:prstGeom>
          <a:noFill/>
        </p:spPr>
        <p:txBody>
          <a:bodyPr wrap="none" rtlCol="0">
            <a:spAutoFit/>
          </a:bodyPr>
          <a:lstStyle/>
          <a:p>
            <a:r>
              <a:rPr lang="en-US" sz="5400" dirty="0" smtClean="0">
                <a:hlinkClick r:id="rId3"/>
              </a:rPr>
              <a:t>Citation Maker</a:t>
            </a:r>
            <a:endParaRPr lang="en-US" sz="5400" dirty="0"/>
          </a:p>
        </p:txBody>
      </p:sp>
      <p:pic>
        <p:nvPicPr>
          <p:cNvPr id="14" name="Picture 13" descr="big6.PNG"/>
          <p:cNvPicPr>
            <a:picLocks noChangeAspect="1"/>
          </p:cNvPicPr>
          <p:nvPr/>
        </p:nvPicPr>
        <p:blipFill>
          <a:blip r:embed="rId4" cstate="print"/>
          <a:stretch>
            <a:fillRect/>
          </a:stretch>
        </p:blipFill>
        <p:spPr>
          <a:xfrm>
            <a:off x="3657600" y="1066800"/>
            <a:ext cx="2943616" cy="3581400"/>
          </a:xfrm>
          <a:prstGeom prst="rect">
            <a:avLst/>
          </a:prstGeom>
        </p:spPr>
      </p:pic>
      <p:sp>
        <p:nvSpPr>
          <p:cNvPr id="15" name="TextBox 14"/>
          <p:cNvSpPr txBox="1"/>
          <p:nvPr/>
        </p:nvSpPr>
        <p:spPr>
          <a:xfrm>
            <a:off x="533400" y="2133600"/>
            <a:ext cx="2757486" cy="923330"/>
          </a:xfrm>
          <a:prstGeom prst="rect">
            <a:avLst/>
          </a:prstGeom>
          <a:noFill/>
        </p:spPr>
        <p:txBody>
          <a:bodyPr wrap="none" rtlCol="0">
            <a:spAutoFit/>
          </a:bodyPr>
          <a:lstStyle/>
          <a:p>
            <a:r>
              <a:rPr lang="en-US" sz="5400" dirty="0" smtClean="0">
                <a:hlinkClick r:id="rId5"/>
              </a:rPr>
              <a:t>The  Big6</a:t>
            </a:r>
            <a:endParaRPr lang="en-US" sz="5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and Ethical Use</a:t>
            </a:r>
            <a:endParaRPr lang="en-US" dirty="0"/>
          </a:p>
        </p:txBody>
      </p:sp>
      <p:sp>
        <p:nvSpPr>
          <p:cNvPr id="3" name="Content Placeholder 2"/>
          <p:cNvSpPr>
            <a:spLocks noGrp="1"/>
          </p:cNvSpPr>
          <p:nvPr>
            <p:ph idx="1"/>
          </p:nvPr>
        </p:nvSpPr>
        <p:spPr/>
        <p:txBody>
          <a:bodyPr/>
          <a:lstStyle/>
          <a:p>
            <a:r>
              <a:rPr lang="en-US" dirty="0" smtClean="0"/>
              <a:t>Privacy</a:t>
            </a:r>
          </a:p>
          <a:p>
            <a:r>
              <a:rPr lang="en-US" dirty="0" smtClean="0"/>
              <a:t>Safety</a:t>
            </a:r>
          </a:p>
          <a:p>
            <a:r>
              <a:rPr lang="en-US" dirty="0" smtClean="0"/>
              <a:t>Security</a:t>
            </a:r>
          </a:p>
          <a:p>
            <a:r>
              <a:rPr lang="en-US" dirty="0" smtClean="0"/>
              <a:t>Copyright</a:t>
            </a:r>
          </a:p>
          <a:p>
            <a:r>
              <a:rPr lang="en-US" dirty="0" smtClean="0"/>
              <a:t>Not plagiarizing</a:t>
            </a:r>
          </a:p>
          <a:p>
            <a:r>
              <a:rPr lang="en-US" dirty="0" smtClean="0"/>
              <a:t>Citing sources</a:t>
            </a:r>
          </a:p>
          <a:p>
            <a:r>
              <a:rPr lang="en-US" dirty="0" smtClean="0"/>
              <a:t>Respect for work of others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Safety and Ethical Use</a:t>
            </a:r>
            <a:endParaRPr lang="en-US" dirty="0"/>
          </a:p>
        </p:txBody>
      </p:sp>
      <p:pic>
        <p:nvPicPr>
          <p:cNvPr id="4" name="Picture 3" descr="dig citizehship.gif"/>
          <p:cNvPicPr>
            <a:picLocks noChangeAspect="1"/>
          </p:cNvPicPr>
          <p:nvPr/>
        </p:nvPicPr>
        <p:blipFill>
          <a:blip r:embed="rId3" cstate="print"/>
          <a:stretch>
            <a:fillRect/>
          </a:stretch>
        </p:blipFill>
        <p:spPr>
          <a:xfrm>
            <a:off x="228600" y="304800"/>
            <a:ext cx="8693742" cy="6172200"/>
          </a:xfrm>
          <a:prstGeom prst="rect">
            <a:avLst/>
          </a:prstGeom>
        </p:spPr>
      </p:pic>
      <p:sp>
        <p:nvSpPr>
          <p:cNvPr id="6" name="Rectangle 5"/>
          <p:cNvSpPr/>
          <p:nvPr/>
        </p:nvSpPr>
        <p:spPr>
          <a:xfrm>
            <a:off x="6019800" y="6553200"/>
            <a:ext cx="2020105" cy="215444"/>
          </a:xfrm>
          <a:prstGeom prst="rect">
            <a:avLst/>
          </a:prstGeom>
        </p:spPr>
        <p:txBody>
          <a:bodyPr wrap="none">
            <a:spAutoFit/>
          </a:bodyPr>
          <a:lstStyle/>
          <a:p>
            <a:r>
              <a:rPr lang="en-US" sz="800" dirty="0" smtClean="0"/>
              <a:t>http://amdigitalcitizenship.wikispaces.com/</a:t>
            </a:r>
            <a:endParaRPr lang="en-US" sz="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and Ethical Use</a:t>
            </a:r>
            <a:endParaRPr lang="en-US" dirty="0"/>
          </a:p>
        </p:txBody>
      </p:sp>
      <p:sp>
        <p:nvSpPr>
          <p:cNvPr id="3" name="Content Placeholder 2"/>
          <p:cNvSpPr>
            <a:spLocks noGrp="1"/>
          </p:cNvSpPr>
          <p:nvPr>
            <p:ph idx="1"/>
          </p:nvPr>
        </p:nvSpPr>
        <p:spPr/>
        <p:txBody>
          <a:bodyPr/>
          <a:lstStyle/>
          <a:p>
            <a:r>
              <a:rPr lang="en-US" dirty="0" smtClean="0">
                <a:hlinkClick r:id="rId3"/>
              </a:rPr>
              <a:t>Pics4Learning.com</a:t>
            </a:r>
            <a:endParaRPr lang="en-US" dirty="0" smtClean="0"/>
          </a:p>
          <a:p>
            <a:r>
              <a:rPr lang="en-US" dirty="0" err="1" smtClean="0">
                <a:hlinkClick r:id="rId4"/>
              </a:rPr>
              <a:t>Jamendo</a:t>
            </a:r>
            <a:endParaRPr lang="en-US" dirty="0" smtClean="0"/>
          </a:p>
          <a:p>
            <a:r>
              <a:rPr lang="en-US" dirty="0" smtClean="0">
                <a:hlinkClick r:id="rId5"/>
              </a:rPr>
              <a:t>Common Sense Media</a:t>
            </a:r>
            <a:endParaRPr lang="en-US" dirty="0" smtClean="0"/>
          </a:p>
          <a:p>
            <a:r>
              <a:rPr lang="en-US" dirty="0" err="1" smtClean="0">
                <a:hlinkClick r:id="rId6"/>
              </a:rPr>
              <a:t>NetSmartzKids</a:t>
            </a:r>
            <a:endParaRPr lang="en-US" dirty="0" smtClean="0"/>
          </a:p>
          <a:p>
            <a:r>
              <a:rPr lang="en-US" dirty="0" smtClean="0">
                <a:hlinkClick r:id="rId7"/>
              </a:rPr>
              <a:t>Digizen.org</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5867400" y="5204430"/>
            <a:ext cx="2743200" cy="1501170"/>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Why is it important to use reliable sources?</a:t>
            </a:r>
            <a:endParaRPr lang="en-US" sz="2400" b="1" dirty="0"/>
          </a:p>
        </p:txBody>
      </p:sp>
      <p:sp>
        <p:nvSpPr>
          <p:cNvPr id="7" name="Title 6"/>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Information Onslaught</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8" name="Text Placeholder 7"/>
          <p:cNvSpPr>
            <a:spLocks noGrp="1"/>
          </p:cNvSpPr>
          <p:nvPr>
            <p:ph type="body" idx="1"/>
          </p:nvPr>
        </p:nvSpPr>
        <p:spPr/>
        <p:txBody>
          <a:bodyPr/>
          <a:lstStyle/>
          <a:p>
            <a:r>
              <a:rPr lang="en-US" dirty="0" smtClean="0"/>
              <a:t>Group 1</a:t>
            </a:r>
            <a:endParaRPr lang="en-US" dirty="0"/>
          </a:p>
        </p:txBody>
      </p:sp>
      <p:sp>
        <p:nvSpPr>
          <p:cNvPr id="9" name="Content Placeholder 8"/>
          <p:cNvSpPr>
            <a:spLocks noGrp="1"/>
          </p:cNvSpPr>
          <p:nvPr>
            <p:ph sz="half" idx="2"/>
          </p:nvPr>
        </p:nvSpPr>
        <p:spPr>
          <a:xfrm>
            <a:off x="457200" y="2174875"/>
            <a:ext cx="4040188" cy="1711325"/>
          </a:xfrm>
        </p:spPr>
        <p:txBody>
          <a:bodyPr/>
          <a:lstStyle/>
          <a:p>
            <a:r>
              <a:rPr lang="en-US" dirty="0" smtClean="0"/>
              <a:t>Use Google, Yahoo, Bing, etc… to look up the Republic of Molossia.</a:t>
            </a:r>
          </a:p>
        </p:txBody>
      </p:sp>
      <p:sp>
        <p:nvSpPr>
          <p:cNvPr id="10" name="Text Placeholder 9"/>
          <p:cNvSpPr>
            <a:spLocks noGrp="1"/>
          </p:cNvSpPr>
          <p:nvPr>
            <p:ph type="body" sz="quarter" idx="3"/>
          </p:nvPr>
        </p:nvSpPr>
        <p:spPr/>
        <p:txBody>
          <a:bodyPr/>
          <a:lstStyle/>
          <a:p>
            <a:r>
              <a:rPr lang="en-US" dirty="0" smtClean="0"/>
              <a:t>Group 2</a:t>
            </a:r>
            <a:endParaRPr lang="en-US" dirty="0"/>
          </a:p>
        </p:txBody>
      </p:sp>
      <p:sp>
        <p:nvSpPr>
          <p:cNvPr id="11" name="Content Placeholder 10"/>
          <p:cNvSpPr>
            <a:spLocks noGrp="1"/>
          </p:cNvSpPr>
          <p:nvPr>
            <p:ph sz="quarter" idx="4"/>
          </p:nvPr>
        </p:nvSpPr>
        <p:spPr/>
        <p:txBody>
          <a:bodyPr/>
          <a:lstStyle/>
          <a:p>
            <a:r>
              <a:rPr lang="en-US" dirty="0" smtClean="0"/>
              <a:t>Use NC Wise Owl, </a:t>
            </a:r>
            <a:r>
              <a:rPr lang="en-US" dirty="0" smtClean="0">
                <a:hlinkClick r:id="rId3"/>
              </a:rPr>
              <a:t>http://www.ncwiseowl.org/</a:t>
            </a:r>
            <a:r>
              <a:rPr lang="en-US" dirty="0" smtClean="0"/>
              <a:t> to look  up the Republic of Molossia.</a:t>
            </a:r>
            <a:endParaRPr lang="en-US" dirty="0"/>
          </a:p>
        </p:txBody>
      </p:sp>
      <p:sp>
        <p:nvSpPr>
          <p:cNvPr id="12" name="TextBox 11"/>
          <p:cNvSpPr txBox="1"/>
          <p:nvPr/>
        </p:nvSpPr>
        <p:spPr>
          <a:xfrm>
            <a:off x="457200" y="4343400"/>
            <a:ext cx="8229600" cy="1569660"/>
          </a:xfrm>
          <a:prstGeom prst="rect">
            <a:avLst/>
          </a:prstGeom>
          <a:noFill/>
        </p:spPr>
        <p:txBody>
          <a:bodyPr wrap="square" rtlCol="0">
            <a:spAutoFit/>
          </a:bodyPr>
          <a:lstStyle/>
          <a:p>
            <a:r>
              <a:rPr lang="en-US" sz="2400" dirty="0" smtClean="0"/>
              <a:t>Answer the following questions about the Republic of Molossia:</a:t>
            </a:r>
          </a:p>
          <a:p>
            <a:endParaRPr lang="en-US" sz="2400" dirty="0"/>
          </a:p>
          <a:p>
            <a:pPr marL="285750" indent="-285750">
              <a:buFont typeface="Arial" pitchFamily="34" charset="0"/>
              <a:buChar char="•"/>
            </a:pPr>
            <a:r>
              <a:rPr lang="en-US" sz="2400" dirty="0" smtClean="0"/>
              <a:t>Who is the President of Molossia?</a:t>
            </a:r>
          </a:p>
          <a:p>
            <a:pPr marL="285750" indent="-285750">
              <a:buFont typeface="Arial" pitchFamily="34" charset="0"/>
              <a:buChar char="•"/>
            </a:pPr>
            <a:r>
              <a:rPr lang="en-US" sz="2400" dirty="0" smtClean="0"/>
              <a:t>Where is Molossia located?</a:t>
            </a:r>
          </a:p>
        </p:txBody>
      </p:sp>
      <p:sp>
        <p:nvSpPr>
          <p:cNvPr id="14" name="Rounded Rectangle 13"/>
          <p:cNvSpPr/>
          <p:nvPr/>
        </p:nvSpPr>
        <p:spPr>
          <a:xfrm>
            <a:off x="5922818" y="5162475"/>
            <a:ext cx="2743200" cy="15011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Bonus Question</a:t>
            </a:r>
            <a:endParaRPr lang="en-US" sz="2800" b="1" dirty="0"/>
          </a:p>
        </p:txBody>
      </p:sp>
    </p:spTree>
    <p:extLst>
      <p:ext uri="{BB962C8B-B14F-4D97-AF65-F5344CB8AC3E}">
        <p14:creationId xmlns="" xmlns:p14="http://schemas.microsoft.com/office/powerpoint/2010/main" val="1612726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14"/>
                                        </p:tgtEl>
                                        <p:attrNameLst>
                                          <p:attrName>ppt_x</p:attrName>
                                        </p:attrNameLst>
                                      </p:cBhvr>
                                      <p:tavLst>
                                        <p:tav tm="0">
                                          <p:val>
                                            <p:strVal val="ppt_x"/>
                                          </p:val>
                                        </p:tav>
                                        <p:tav tm="100000">
                                          <p:val>
                                            <p:strVal val="ppt_x"/>
                                          </p:val>
                                        </p:tav>
                                      </p:tavLst>
                                    </p:anim>
                                    <p:anim calcmode="lin" valueType="num">
                                      <p:cBhvr additive="base">
                                        <p:cTn id="7" dur="500"/>
                                        <p:tgtEl>
                                          <p:spTgt spid="14"/>
                                        </p:tgtEl>
                                        <p:attrNameLst>
                                          <p:attrName>ppt_y</p:attrName>
                                        </p:attrNameLst>
                                      </p:cBhvr>
                                      <p:tavLst>
                                        <p:tav tm="0">
                                          <p:val>
                                            <p:strVal val="ppt_y"/>
                                          </p:val>
                                        </p:tav>
                                        <p:tav tm="100000">
                                          <p:val>
                                            <p:strVal val="1+ppt_h/2"/>
                                          </p:val>
                                        </p:tav>
                                      </p:tavLst>
                                    </p:anim>
                                    <p:set>
                                      <p:cBhvr>
                                        <p:cTn id="8"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4525963"/>
          </a:xfrm>
        </p:spPr>
        <p:txBody>
          <a:bodyPr>
            <a:normAutofit fontScale="47500" lnSpcReduction="20000"/>
          </a:bodyPr>
          <a:lstStyle/>
          <a:p>
            <a:pPr>
              <a:buNone/>
            </a:pPr>
            <a:r>
              <a:rPr lang="en-US" sz="6400" b="1" dirty="0" smtClean="0"/>
              <a:t>Standards and Clarifying Objectives are in the format: </a:t>
            </a:r>
          </a:p>
          <a:p>
            <a:r>
              <a:rPr lang="en-US" sz="6300" dirty="0" smtClean="0"/>
              <a:t>Two-digit alphabetic code for K-12 Essential Standard </a:t>
            </a:r>
          </a:p>
          <a:p>
            <a:r>
              <a:rPr lang="en-US" sz="6300" dirty="0" smtClean="0"/>
              <a:t>Grade </a:t>
            </a:r>
            <a:r>
              <a:rPr lang="en-US" sz="6300" dirty="0"/>
              <a:t>Level (HS = 9-12) </a:t>
            </a:r>
          </a:p>
          <a:p>
            <a:r>
              <a:rPr lang="en-US" sz="6300" dirty="0" smtClean="0"/>
              <a:t>Standard and Clarifying Objective </a:t>
            </a:r>
            <a:r>
              <a:rPr lang="en-US" sz="6300" dirty="0"/>
              <a:t>number </a:t>
            </a:r>
            <a:r>
              <a:rPr lang="en-US" dirty="0"/>
              <a:t>	</a:t>
            </a:r>
          </a:p>
          <a:p>
            <a:pPr algn="ctr">
              <a:buNone/>
            </a:pPr>
            <a:endParaRPr lang="en-US" sz="4000" b="1" dirty="0" smtClean="0"/>
          </a:p>
          <a:p>
            <a:pPr algn="ctr">
              <a:buNone/>
            </a:pPr>
            <a:r>
              <a:rPr lang="en-US" sz="5800" b="1" dirty="0" smtClean="0"/>
              <a:t>Example: 6.SI.1.2</a:t>
            </a:r>
          </a:p>
          <a:p>
            <a:pPr algn="ctr">
              <a:buNone/>
            </a:pPr>
            <a:r>
              <a:rPr lang="en-US" sz="5800" b="1" dirty="0" smtClean="0"/>
              <a:t>Analyze content for relevance to the assigned task.</a:t>
            </a:r>
          </a:p>
          <a:p>
            <a:pPr algn="ctr">
              <a:buNone/>
            </a:pPr>
            <a:endParaRPr lang="en-US" sz="4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 calcmode="lin" valueType="num">
                                      <p:cBhvr additive="base">
                                        <p:cTn id="1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ITES</a:t>
            </a:r>
            <a:endParaRPr lang="en-US" dirty="0"/>
          </a:p>
        </p:txBody>
      </p:sp>
      <p:sp>
        <p:nvSpPr>
          <p:cNvPr id="3" name="Content Placeholder 2"/>
          <p:cNvSpPr>
            <a:spLocks noGrp="1"/>
          </p:cNvSpPr>
          <p:nvPr>
            <p:ph idx="1"/>
          </p:nvPr>
        </p:nvSpPr>
        <p:spPr/>
        <p:txBody>
          <a:bodyPr>
            <a:normAutofit fontScale="92500"/>
          </a:bodyPr>
          <a:lstStyle/>
          <a:p>
            <a:pPr>
              <a:buNone/>
            </a:pPr>
            <a:r>
              <a:rPr lang="en-US" dirty="0" smtClean="0"/>
              <a:t>At NC DPI site:</a:t>
            </a:r>
          </a:p>
          <a:p>
            <a:pPr>
              <a:buNone/>
            </a:pPr>
            <a:r>
              <a:rPr lang="en-US" dirty="0" smtClean="0">
                <a:hlinkClick r:id="rId3"/>
              </a:rPr>
              <a:t>http://www.dpi.state.nc.us/acre/standards/new-standards/</a:t>
            </a:r>
            <a:endParaRPr lang="en-US" dirty="0" smtClean="0"/>
          </a:p>
          <a:p>
            <a:pPr>
              <a:buNone/>
            </a:pPr>
            <a:endParaRPr lang="en-US" dirty="0" smtClean="0"/>
          </a:p>
          <a:p>
            <a:pPr>
              <a:buNone/>
            </a:pPr>
            <a:r>
              <a:rPr lang="en-US" dirty="0" smtClean="0"/>
              <a:t>At NC Instructional Technology site along with support documents:</a:t>
            </a:r>
          </a:p>
          <a:p>
            <a:pPr>
              <a:buNone/>
            </a:pPr>
            <a:r>
              <a:rPr lang="en-US" dirty="0" smtClean="0">
                <a:hlinkClick r:id="rId4"/>
              </a:rPr>
              <a:t>http://it.ncwiseowl.org/standards/ITES/</a:t>
            </a:r>
            <a:r>
              <a:rPr lang="en-US" dirty="0" smtClean="0"/>
              <a:t> </a:t>
            </a:r>
          </a:p>
          <a:p>
            <a:pPr>
              <a:buNone/>
            </a:pPr>
            <a:r>
              <a:rPr lang="en-US" dirty="0" smtClean="0"/>
              <a:t>Link is provided in the ELA Common Core Livebinder</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Please remember!</a:t>
            </a:r>
            <a:endParaRPr lang="en-US" sz="5400" dirty="0"/>
          </a:p>
        </p:txBody>
      </p:sp>
      <p:pic>
        <p:nvPicPr>
          <p:cNvPr id="7" name="Picture 6" descr="SAMS 3.JPG"/>
          <p:cNvPicPr>
            <a:picLocks noChangeAspect="1"/>
          </p:cNvPicPr>
          <p:nvPr/>
        </p:nvPicPr>
        <p:blipFill>
          <a:blip r:embed="rId3" cstate="print"/>
          <a:stretch>
            <a:fillRect/>
          </a:stretch>
        </p:blipFill>
        <p:spPr>
          <a:xfrm>
            <a:off x="6502400" y="1905000"/>
            <a:ext cx="2336800" cy="1752600"/>
          </a:xfrm>
          <a:prstGeom prst="rect">
            <a:avLst/>
          </a:prstGeom>
        </p:spPr>
      </p:pic>
      <p:pic>
        <p:nvPicPr>
          <p:cNvPr id="14" name="Picture 13" descr="Mrs. Beck GBT.jpg"/>
          <p:cNvPicPr>
            <a:picLocks noChangeAspect="1"/>
          </p:cNvPicPr>
          <p:nvPr/>
        </p:nvPicPr>
        <p:blipFill>
          <a:blip r:embed="rId4" cstate="print"/>
          <a:stretch>
            <a:fillRect/>
          </a:stretch>
        </p:blipFill>
        <p:spPr>
          <a:xfrm>
            <a:off x="228600" y="1885950"/>
            <a:ext cx="2362200" cy="1771650"/>
          </a:xfrm>
          <a:prstGeom prst="rect">
            <a:avLst/>
          </a:prstGeom>
        </p:spPr>
      </p:pic>
      <p:sp>
        <p:nvSpPr>
          <p:cNvPr id="17" name="Rectangle 16"/>
          <p:cNvSpPr/>
          <p:nvPr/>
        </p:nvSpPr>
        <p:spPr>
          <a:xfrm>
            <a:off x="2590800" y="2057400"/>
            <a:ext cx="747320" cy="144655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8800" b="1" dirty="0" smtClean="0">
                <a:ln w="50800"/>
              </a:rPr>
              <a:t>+</a:t>
            </a:r>
            <a:endParaRPr lang="en-US" sz="8800" b="1" dirty="0">
              <a:ln w="50800"/>
            </a:endParaRPr>
          </a:p>
        </p:txBody>
      </p:sp>
      <p:sp>
        <p:nvSpPr>
          <p:cNvPr id="18" name="Rectangle 17"/>
          <p:cNvSpPr/>
          <p:nvPr/>
        </p:nvSpPr>
        <p:spPr>
          <a:xfrm>
            <a:off x="5805880" y="2057400"/>
            <a:ext cx="747320" cy="144655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8800" b="1" dirty="0" smtClean="0">
                <a:ln w="50800"/>
              </a:rPr>
              <a:t>+</a:t>
            </a:r>
            <a:endParaRPr lang="en-US" sz="8800" b="1" dirty="0">
              <a:ln w="50800"/>
            </a:endParaRPr>
          </a:p>
        </p:txBody>
      </p:sp>
      <p:sp>
        <p:nvSpPr>
          <p:cNvPr id="19" name="Rectangle 18"/>
          <p:cNvSpPr/>
          <p:nvPr/>
        </p:nvSpPr>
        <p:spPr>
          <a:xfrm>
            <a:off x="1524000" y="4191000"/>
            <a:ext cx="747319" cy="144655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8800" b="1" dirty="0" smtClean="0">
                <a:ln w="50800"/>
              </a:rPr>
              <a:t>=</a:t>
            </a:r>
            <a:endParaRPr lang="en-US" sz="8800" b="1" dirty="0">
              <a:ln w="50800"/>
            </a:endParaRPr>
          </a:p>
        </p:txBody>
      </p:sp>
      <p:pic>
        <p:nvPicPr>
          <p:cNvPr id="21" name="Picture 20" descr="Graham.jpg"/>
          <p:cNvPicPr>
            <a:picLocks noChangeAspect="1"/>
          </p:cNvPicPr>
          <p:nvPr/>
        </p:nvPicPr>
        <p:blipFill>
          <a:blip r:embed="rId5" cstate="print"/>
          <a:stretch>
            <a:fillRect/>
          </a:stretch>
        </p:blipFill>
        <p:spPr>
          <a:xfrm>
            <a:off x="3352800" y="1905000"/>
            <a:ext cx="2484161" cy="1752600"/>
          </a:xfrm>
          <a:prstGeom prst="rect">
            <a:avLst/>
          </a:prstGeom>
        </p:spPr>
      </p:pic>
      <p:sp>
        <p:nvSpPr>
          <p:cNvPr id="22" name="Rectangle 21"/>
          <p:cNvSpPr/>
          <p:nvPr/>
        </p:nvSpPr>
        <p:spPr>
          <a:xfrm>
            <a:off x="2971800" y="4267200"/>
            <a:ext cx="4060727" cy="1446550"/>
          </a:xfrm>
          <a:prstGeom prst="rect">
            <a:avLst/>
          </a:prstGeom>
        </p:spPr>
        <p:txBody>
          <a:bodyPr wrap="none">
            <a:spAutoFit/>
          </a:bodyPr>
          <a:lstStyle/>
          <a:p>
            <a:r>
              <a:rPr lang="en-US" sz="8800" dirty="0" smtClean="0"/>
              <a:t>Success!</a:t>
            </a:r>
            <a:endParaRPr lang="en-US" sz="8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US" dirty="0"/>
          </a:p>
        </p:txBody>
      </p:sp>
      <p:sp>
        <p:nvSpPr>
          <p:cNvPr id="5" name="TextBox 4"/>
          <p:cNvSpPr txBox="1"/>
          <p:nvPr/>
        </p:nvSpPr>
        <p:spPr>
          <a:xfrm>
            <a:off x="685800" y="2631281"/>
            <a:ext cx="7142981" cy="3693319"/>
          </a:xfrm>
          <a:prstGeom prst="rect">
            <a:avLst/>
          </a:prstGeom>
          <a:noFill/>
        </p:spPr>
        <p:txBody>
          <a:bodyPr wrap="none" rtlCol="0">
            <a:spAutoFit/>
          </a:bodyPr>
          <a:lstStyle/>
          <a:p>
            <a:endParaRPr lang="en-US" dirty="0" smtClean="0"/>
          </a:p>
          <a:p>
            <a:endParaRPr lang="en-US" dirty="0" smtClean="0"/>
          </a:p>
          <a:p>
            <a:endParaRPr lang="en-US" dirty="0" smtClean="0"/>
          </a:p>
          <a:p>
            <a:r>
              <a:rPr lang="en-US" dirty="0" smtClean="0"/>
              <a:t>Guilford County Schools. </a:t>
            </a:r>
            <a:r>
              <a:rPr lang="en-US" i="1" dirty="0" smtClean="0"/>
              <a:t>Information and Technology Essential Standards: </a:t>
            </a:r>
          </a:p>
          <a:p>
            <a:r>
              <a:rPr lang="en-US" i="1" dirty="0" smtClean="0"/>
              <a:t> Plan of District-Wide Implementation, </a:t>
            </a:r>
            <a:r>
              <a:rPr lang="en-US" dirty="0" smtClean="0"/>
              <a:t>2011-2012</a:t>
            </a:r>
          </a:p>
          <a:p>
            <a:endParaRPr lang="en-US" dirty="0" smtClean="0"/>
          </a:p>
          <a:p>
            <a:endParaRPr lang="en-US" dirty="0" smtClean="0"/>
          </a:p>
          <a:p>
            <a:r>
              <a:rPr lang="en-US" dirty="0" smtClean="0"/>
              <a:t>Sartain, Cynthia. "ITES Presentation." </a:t>
            </a:r>
            <a:r>
              <a:rPr lang="en-US" i="1" dirty="0" err="1" smtClean="0"/>
              <a:t>SlideShare</a:t>
            </a:r>
            <a:r>
              <a:rPr lang="en-US" dirty="0" smtClean="0"/>
              <a:t>. NCDPI, Oct. 28, 2011.</a:t>
            </a:r>
          </a:p>
          <a:p>
            <a:r>
              <a:rPr lang="en-US" dirty="0" smtClean="0"/>
              <a:t> Web. 16 Apr 2012. &lt;http://www.slideshare.net/laelal/ites-presentation&gt;. </a:t>
            </a:r>
          </a:p>
          <a:p>
            <a:endParaRPr lang="en-US" dirty="0" smtClean="0"/>
          </a:p>
          <a:p>
            <a:endParaRPr lang="en-US" dirty="0" smtClean="0"/>
          </a:p>
          <a:p>
            <a:endParaRPr lang="en-US" dirty="0" smtClean="0"/>
          </a:p>
          <a:p>
            <a:endParaRPr lang="en-US" dirty="0"/>
          </a:p>
        </p:txBody>
      </p:sp>
      <p:sp>
        <p:nvSpPr>
          <p:cNvPr id="3073" name="Rectangle 1"/>
          <p:cNvSpPr>
            <a:spLocks noChangeArrowheads="1"/>
          </p:cNvSpPr>
          <p:nvPr/>
        </p:nvSpPr>
        <p:spPr bwMode="auto">
          <a:xfrm>
            <a:off x="609600" y="1828800"/>
            <a:ext cx="6285952"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en-US" b="0" i="0" u="none" strike="noStrike" cap="none" normalizeH="0" baseline="0" dirty="0" smtClean="0">
                <a:ln>
                  <a:noFill/>
                </a:ln>
                <a:solidFill>
                  <a:schemeClr val="tx1"/>
                </a:solidFill>
                <a:effectLst/>
                <a:latin typeface="Calibri" pitchFamily="34" charset="0"/>
                <a:cs typeface="Calibri" pitchFamily="34" charset="0"/>
              </a:rPr>
              <a:t>"Big6." </a:t>
            </a:r>
            <a:r>
              <a:rPr kumimoji="0" lang="en-US" b="0" i="1" u="none" strike="noStrike" cap="none" normalizeH="0" baseline="0" dirty="0" smtClean="0">
                <a:ln>
                  <a:noFill/>
                </a:ln>
                <a:solidFill>
                  <a:schemeClr val="tx1"/>
                </a:solidFill>
                <a:effectLst/>
                <a:latin typeface="Calibri" pitchFamily="34" charset="0"/>
                <a:cs typeface="Calibri" pitchFamily="34" charset="0"/>
              </a:rPr>
              <a:t>Big6</a:t>
            </a:r>
            <a:r>
              <a:rPr kumimoji="0" lang="en-US" b="0" i="0" u="none" strike="noStrike" cap="none" normalizeH="0" baseline="0" dirty="0" smtClean="0">
                <a:ln>
                  <a:noFill/>
                </a:ln>
                <a:solidFill>
                  <a:schemeClr val="tx1"/>
                </a:solidFill>
                <a:effectLst/>
                <a:latin typeface="Calibri" pitchFamily="34" charset="0"/>
                <a:cs typeface="Calibri" pitchFamily="34" charset="0"/>
              </a:rPr>
              <a:t>. </a:t>
            </a:r>
            <a:r>
              <a:rPr kumimoji="0" lang="en-US" b="0" i="0" u="none" strike="noStrike" cap="none" normalizeH="0" baseline="0" dirty="0" err="1" smtClean="0">
                <a:ln>
                  <a:noFill/>
                </a:ln>
                <a:solidFill>
                  <a:schemeClr val="tx1"/>
                </a:solidFill>
                <a:effectLst/>
                <a:latin typeface="Calibri" pitchFamily="34" charset="0"/>
                <a:cs typeface="Calibri" pitchFamily="34" charset="0"/>
              </a:rPr>
              <a:t>N.p</a:t>
            </a:r>
            <a:r>
              <a:rPr kumimoji="0" lang="en-US" b="0" i="0" u="none" strike="noStrike" cap="none" normalizeH="0" baseline="0" dirty="0" smtClean="0">
                <a:ln>
                  <a:noFill/>
                </a:ln>
                <a:solidFill>
                  <a:schemeClr val="tx1"/>
                </a:solidFill>
                <a:effectLst/>
                <a:latin typeface="Calibri" pitchFamily="34" charset="0"/>
                <a:cs typeface="Calibri" pitchFamily="34" charset="0"/>
              </a:rPr>
              <a:t>., 2012. Web. 16 Apr 2012. &lt;http://big6.com/&gt;. </a:t>
            </a:r>
          </a:p>
        </p:txBody>
      </p:sp>
      <p:sp>
        <p:nvSpPr>
          <p:cNvPr id="3074" name="Rectangle 2"/>
          <p:cNvSpPr>
            <a:spLocks noChangeArrowheads="1"/>
          </p:cNvSpPr>
          <p:nvPr/>
        </p:nvSpPr>
        <p:spPr bwMode="auto">
          <a:xfrm>
            <a:off x="743174" y="2438400"/>
            <a:ext cx="8400826"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"Essential Standards." </a:t>
            </a:r>
            <a:r>
              <a:rPr kumimoji="0" lang="en-US" sz="1800" b="0" i="1" u="none" strike="noStrike" cap="none" normalizeH="0" baseline="0" dirty="0" smtClean="0">
                <a:ln>
                  <a:noFill/>
                </a:ln>
                <a:solidFill>
                  <a:schemeClr val="tx1"/>
                </a:solidFill>
                <a:effectLst/>
                <a:latin typeface="Arial" pitchFamily="34" charset="0"/>
                <a:cs typeface="Arial" pitchFamily="34" charset="0"/>
              </a:rPr>
              <a:t>Public Schools of North Carolina</a:t>
            </a:r>
            <a:r>
              <a:rPr kumimoji="0" lang="en-US" sz="1800" b="0" i="0" u="none" strike="noStrike" cap="none" normalizeH="0" baseline="0" dirty="0" smtClean="0">
                <a:ln>
                  <a:noFill/>
                </a:ln>
                <a:solidFill>
                  <a:schemeClr val="tx1"/>
                </a:solidFill>
                <a:effectLst/>
                <a:latin typeface="Arial" pitchFamily="34" charset="0"/>
                <a:cs typeface="Arial" pitchFamily="34" charset="0"/>
              </a:rPr>
              <a:t>. NCDPI, </a:t>
            </a:r>
            <a:r>
              <a:rPr kumimoji="0" lang="en-US" sz="1800" b="0" i="0" u="none" strike="noStrike" cap="none" normalizeH="0" baseline="0" dirty="0" err="1" smtClean="0">
                <a:ln>
                  <a:noFill/>
                </a:ln>
                <a:solidFill>
                  <a:schemeClr val="tx1"/>
                </a:solidFill>
                <a:effectLst/>
                <a:latin typeface="Arial" pitchFamily="34" charset="0"/>
                <a:cs typeface="Arial" pitchFamily="34" charset="0"/>
              </a:rPr>
              <a:t>n.d</a:t>
            </a:r>
            <a:r>
              <a:rPr kumimoji="0" lang="en-US" sz="1800" b="0" i="0" u="none" strike="noStrike" cap="none" normalizeH="0" baseline="0" dirty="0" smtClean="0">
                <a:ln>
                  <a:noFill/>
                </a:ln>
                <a:solidFill>
                  <a:schemeClr val="tx1"/>
                </a:solidFill>
                <a:effectLst/>
                <a:latin typeface="Arial" pitchFamily="34"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Web. 16 Apr 2012. &lt;http://www.dpi.state.nc.us/acre/standards/new-standards/&gt;.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of ITES</a:t>
            </a:r>
            <a:endParaRPr lang="en-US" dirty="0"/>
          </a:p>
        </p:txBody>
      </p:sp>
      <p:sp>
        <p:nvSpPr>
          <p:cNvPr id="3" name="Content Placeholder 2"/>
          <p:cNvSpPr>
            <a:spLocks noGrp="1"/>
          </p:cNvSpPr>
          <p:nvPr>
            <p:ph idx="1"/>
          </p:nvPr>
        </p:nvSpPr>
        <p:spPr>
          <a:xfrm>
            <a:off x="228600" y="1295400"/>
            <a:ext cx="8229600" cy="4525963"/>
          </a:xfrm>
        </p:spPr>
        <p:txBody>
          <a:bodyPr/>
          <a:lstStyle/>
          <a:p>
            <a:r>
              <a:rPr lang="en-US" dirty="0" smtClean="0"/>
              <a:t>Create an environment for 21</a:t>
            </a:r>
            <a:r>
              <a:rPr lang="en-US" baseline="30000" dirty="0" smtClean="0"/>
              <a:t>st</a:t>
            </a:r>
            <a:r>
              <a:rPr lang="en-US" dirty="0" smtClean="0"/>
              <a:t> Century Learning</a:t>
            </a:r>
          </a:p>
          <a:p>
            <a:r>
              <a:rPr lang="en-US" dirty="0" smtClean="0"/>
              <a:t>Engage today’s student</a:t>
            </a:r>
          </a:p>
          <a:p>
            <a:r>
              <a:rPr lang="en-US" dirty="0" smtClean="0"/>
              <a:t>Move to fewer, clearer, more rigorous standards</a:t>
            </a:r>
          </a:p>
          <a:p>
            <a:r>
              <a:rPr lang="en-US" dirty="0" smtClean="0"/>
              <a:t>Align with content standards</a:t>
            </a:r>
          </a:p>
          <a:p>
            <a:r>
              <a:rPr lang="en-US" dirty="0" smtClean="0"/>
              <a:t>Connect to NC Professional </a:t>
            </a:r>
          </a:p>
          <a:p>
            <a:pPr>
              <a:buNone/>
            </a:pPr>
            <a:r>
              <a:rPr lang="en-US" dirty="0"/>
              <a:t> </a:t>
            </a:r>
            <a:r>
              <a:rPr lang="en-US" dirty="0" smtClean="0"/>
              <a:t>         Teaching Standards</a:t>
            </a:r>
            <a:endParaRPr lang="en-US" dirty="0"/>
          </a:p>
        </p:txBody>
      </p:sp>
      <p:sp>
        <p:nvSpPr>
          <p:cNvPr id="4" name="Rectangle 3"/>
          <p:cNvSpPr/>
          <p:nvPr/>
        </p:nvSpPr>
        <p:spPr>
          <a:xfrm rot="581479">
            <a:off x="5646674" y="6492514"/>
            <a:ext cx="1619354" cy="230832"/>
          </a:xfrm>
          <a:prstGeom prst="rect">
            <a:avLst/>
          </a:prstGeom>
        </p:spPr>
        <p:txBody>
          <a:bodyPr wrap="none">
            <a:spAutoFit/>
          </a:bodyPr>
          <a:lstStyle/>
          <a:p>
            <a:r>
              <a:rPr lang="en-US" sz="900" dirty="0" smtClean="0"/>
              <a:t>http://pict.sdsu.edu/21st.html</a:t>
            </a:r>
            <a:endParaRPr lang="en-US" sz="900" dirty="0"/>
          </a:p>
        </p:txBody>
      </p:sp>
      <p:pic>
        <p:nvPicPr>
          <p:cNvPr id="5" name="Picture 4" descr="engaugeGRaphic.png"/>
          <p:cNvPicPr>
            <a:picLocks noChangeAspect="1"/>
          </p:cNvPicPr>
          <p:nvPr/>
        </p:nvPicPr>
        <p:blipFill>
          <a:blip r:embed="rId3" cstate="print"/>
          <a:stretch>
            <a:fillRect/>
          </a:stretch>
        </p:blipFill>
        <p:spPr>
          <a:xfrm rot="512078">
            <a:off x="5868522" y="3721702"/>
            <a:ext cx="3136470" cy="293228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TES and Teacher Eval.PNG"/>
          <p:cNvPicPr>
            <a:picLocks noChangeAspect="1"/>
          </p:cNvPicPr>
          <p:nvPr/>
        </p:nvPicPr>
        <p:blipFill>
          <a:blip r:embed="rId3" cstate="print"/>
          <a:stretch>
            <a:fillRect/>
          </a:stretch>
        </p:blipFill>
        <p:spPr>
          <a:xfrm>
            <a:off x="75634" y="0"/>
            <a:ext cx="8839766" cy="68580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Fast Facts about ITES</a:t>
            </a:r>
            <a:endParaRPr lang="en-US" dirty="0"/>
          </a:p>
        </p:txBody>
      </p:sp>
      <p:sp>
        <p:nvSpPr>
          <p:cNvPr id="3" name="Content Placeholder 2"/>
          <p:cNvSpPr>
            <a:spLocks noGrp="1"/>
          </p:cNvSpPr>
          <p:nvPr>
            <p:ph idx="1"/>
          </p:nvPr>
        </p:nvSpPr>
        <p:spPr>
          <a:xfrm>
            <a:off x="457200" y="1600200"/>
            <a:ext cx="8229600" cy="4953000"/>
          </a:xfrm>
        </p:spPr>
        <p:txBody>
          <a:bodyPr>
            <a:normAutofit fontScale="85000" lnSpcReduction="10000"/>
          </a:bodyPr>
          <a:lstStyle/>
          <a:p>
            <a:pPr lvl="0"/>
            <a:r>
              <a:rPr lang="en-US" dirty="0"/>
              <a:t>The </a:t>
            </a:r>
            <a:r>
              <a:rPr lang="en-US" i="1" dirty="0"/>
              <a:t>ITES</a:t>
            </a:r>
            <a:r>
              <a:rPr lang="en-US" dirty="0"/>
              <a:t> are to be embedded within all areas of the other </a:t>
            </a:r>
            <a:r>
              <a:rPr lang="en-US" dirty="0" smtClean="0"/>
              <a:t>curriculum</a:t>
            </a:r>
            <a:r>
              <a:rPr lang="en-US" dirty="0"/>
              <a:t>.</a:t>
            </a:r>
          </a:p>
          <a:p>
            <a:pPr lvl="0"/>
            <a:r>
              <a:rPr lang="en-US" dirty="0"/>
              <a:t>Classroom teachers are responsible for teaching the new </a:t>
            </a:r>
            <a:r>
              <a:rPr lang="en-US" i="1" dirty="0"/>
              <a:t>ITES</a:t>
            </a:r>
            <a:r>
              <a:rPr lang="en-US" dirty="0"/>
              <a:t> standards beginning in 2011-12.</a:t>
            </a:r>
          </a:p>
          <a:p>
            <a:pPr lvl="0"/>
            <a:r>
              <a:rPr lang="en-US" dirty="0"/>
              <a:t>Media Coordinators and Technology Facilitators, as </a:t>
            </a:r>
            <a:r>
              <a:rPr lang="en-US" i="1" dirty="0"/>
              <a:t>ITES</a:t>
            </a:r>
            <a:r>
              <a:rPr lang="en-US" dirty="0"/>
              <a:t> content experts, will collaborate with teachers to plan, create, teach, and assess effective student instruction.</a:t>
            </a:r>
          </a:p>
          <a:p>
            <a:pPr lvl="0"/>
            <a:r>
              <a:rPr lang="en-US" dirty="0"/>
              <a:t>The </a:t>
            </a:r>
            <a:r>
              <a:rPr lang="en-US" i="1" dirty="0"/>
              <a:t>ITES</a:t>
            </a:r>
            <a:r>
              <a:rPr lang="en-US" dirty="0"/>
              <a:t> must be taught in all NC schools – in places where technology is prevalent as well as in schools with limited technology access.</a:t>
            </a:r>
          </a:p>
          <a:p>
            <a:pPr lvl="0"/>
            <a:r>
              <a:rPr lang="en-US" dirty="0"/>
              <a:t>Technology and information tools and resources must be taught and used in authentic ways.</a:t>
            </a:r>
          </a:p>
          <a:p>
            <a:pPr>
              <a:buNone/>
            </a:pPr>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Fast Facts about ITES</a:t>
            </a:r>
            <a:endParaRPr lang="en-US" dirty="0"/>
          </a:p>
        </p:txBody>
      </p:sp>
      <p:sp>
        <p:nvSpPr>
          <p:cNvPr id="3" name="Content Placeholder 2"/>
          <p:cNvSpPr>
            <a:spLocks noGrp="1"/>
          </p:cNvSpPr>
          <p:nvPr>
            <p:ph idx="1"/>
          </p:nvPr>
        </p:nvSpPr>
        <p:spPr>
          <a:xfrm>
            <a:off x="457200" y="1600200"/>
            <a:ext cx="8229600" cy="4953000"/>
          </a:xfrm>
        </p:spPr>
        <p:txBody>
          <a:bodyPr>
            <a:normAutofit fontScale="85000" lnSpcReduction="10000"/>
          </a:bodyPr>
          <a:lstStyle/>
          <a:p>
            <a:pPr lvl="0"/>
            <a:r>
              <a:rPr lang="en-US" dirty="0"/>
              <a:t>The </a:t>
            </a:r>
            <a:r>
              <a:rPr lang="en-US" i="1" dirty="0"/>
              <a:t>ITES</a:t>
            </a:r>
            <a:r>
              <a:rPr lang="en-US" dirty="0"/>
              <a:t> are to be embedded within all areas of the other </a:t>
            </a:r>
            <a:r>
              <a:rPr lang="en-US" dirty="0" smtClean="0"/>
              <a:t>curriculum</a:t>
            </a:r>
            <a:r>
              <a:rPr lang="en-US" dirty="0"/>
              <a:t>.</a:t>
            </a:r>
          </a:p>
          <a:p>
            <a:pPr lvl="0"/>
            <a:r>
              <a:rPr lang="en-US" dirty="0"/>
              <a:t>Classroom teachers are responsible for teaching the new </a:t>
            </a:r>
            <a:r>
              <a:rPr lang="en-US" i="1" dirty="0"/>
              <a:t>ITES</a:t>
            </a:r>
            <a:r>
              <a:rPr lang="en-US" dirty="0"/>
              <a:t> standards beginning in 2011-12.</a:t>
            </a:r>
          </a:p>
          <a:p>
            <a:pPr lvl="0"/>
            <a:r>
              <a:rPr lang="en-US" dirty="0"/>
              <a:t>Media Coordinators and Technology Facilitators, as </a:t>
            </a:r>
            <a:r>
              <a:rPr lang="en-US" i="1" dirty="0"/>
              <a:t>ITES</a:t>
            </a:r>
            <a:r>
              <a:rPr lang="en-US" dirty="0"/>
              <a:t> content experts, will collaborate with teachers to plan, create, teach, and assess effective student instruction.</a:t>
            </a:r>
          </a:p>
          <a:p>
            <a:pPr lvl="0"/>
            <a:r>
              <a:rPr lang="en-US" dirty="0"/>
              <a:t>The </a:t>
            </a:r>
            <a:r>
              <a:rPr lang="en-US" i="1" dirty="0"/>
              <a:t>ITES</a:t>
            </a:r>
            <a:r>
              <a:rPr lang="en-US" dirty="0"/>
              <a:t> must be taught in all NC schools – in places where technology is prevalent as well as in schools with limited technology access.</a:t>
            </a:r>
          </a:p>
          <a:p>
            <a:pPr lvl="0"/>
            <a:r>
              <a:rPr lang="en-US" dirty="0"/>
              <a:t>Technology and information tools and resources must be taught and used in authentic ways.</a:t>
            </a:r>
          </a:p>
          <a:p>
            <a:pPr>
              <a:buNone/>
            </a:pPr>
            <a:endParaRPr lang="en-US" dirty="0" smtClean="0"/>
          </a:p>
          <a:p>
            <a:endParaRPr lang="en-US" dirty="0"/>
          </a:p>
        </p:txBody>
      </p:sp>
      <p:sp>
        <p:nvSpPr>
          <p:cNvPr id="4" name="TextBox 3"/>
          <p:cNvSpPr txBox="1"/>
          <p:nvPr/>
        </p:nvSpPr>
        <p:spPr>
          <a:xfrm>
            <a:off x="1066800" y="2057400"/>
            <a:ext cx="7620000" cy="3447098"/>
          </a:xfrm>
          <a:prstGeom prst="rect">
            <a:avLst/>
          </a:prstGeom>
          <a:solidFill>
            <a:schemeClr val="accent1"/>
          </a:solidFill>
        </p:spPr>
        <p:txBody>
          <a:bodyPr wrap="square" rtlCol="0">
            <a:spAutoFit/>
          </a:bodyPr>
          <a:lstStyle/>
          <a:p>
            <a:pPr lvl="0"/>
            <a:r>
              <a:rPr lang="en-US" sz="4000" dirty="0" smtClean="0"/>
              <a:t>Media Coordinators and Technology Facilitators, as </a:t>
            </a:r>
            <a:r>
              <a:rPr lang="en-US" sz="4000" i="1" dirty="0" smtClean="0"/>
              <a:t>ITES</a:t>
            </a:r>
            <a:r>
              <a:rPr lang="en-US" sz="4000" dirty="0" smtClean="0"/>
              <a:t> content experts, will collaborate with teachers to plan, create, teach, and assess effective student instruction.</a:t>
            </a:r>
          </a:p>
          <a:p>
            <a:endParaRPr lang="en-US" dirty="0"/>
          </a:p>
        </p:txBody>
      </p:sp>
      <p:sp>
        <p:nvSpPr>
          <p:cNvPr id="5" name="Right Arrow 4"/>
          <p:cNvSpPr/>
          <p:nvPr/>
        </p:nvSpPr>
        <p:spPr>
          <a:xfrm rot="2078706">
            <a:off x="112110" y="1484076"/>
            <a:ext cx="1214136" cy="771199"/>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ITES </a:t>
            </a:r>
            <a:endParaRPr lang="en-US" dirty="0"/>
          </a:p>
        </p:txBody>
      </p:sp>
      <p:sp>
        <p:nvSpPr>
          <p:cNvPr id="3" name="Content Placeholder 2"/>
          <p:cNvSpPr>
            <a:spLocks noGrp="1"/>
          </p:cNvSpPr>
          <p:nvPr>
            <p:ph idx="1"/>
          </p:nvPr>
        </p:nvSpPr>
        <p:spPr/>
        <p:txBody>
          <a:bodyPr>
            <a:normAutofit/>
          </a:bodyPr>
          <a:lstStyle/>
          <a:p>
            <a:pPr>
              <a:buNone/>
            </a:pPr>
            <a:r>
              <a:rPr lang="en-US" sz="4400" dirty="0" smtClean="0"/>
              <a:t>Written by grade spans:</a:t>
            </a:r>
          </a:p>
          <a:p>
            <a:r>
              <a:rPr lang="en-US" sz="4400" dirty="0" smtClean="0"/>
              <a:t>K-5</a:t>
            </a:r>
          </a:p>
          <a:p>
            <a:r>
              <a:rPr lang="en-US" sz="4400" dirty="0" smtClean="0"/>
              <a:t>6-8</a:t>
            </a:r>
          </a:p>
          <a:p>
            <a:r>
              <a:rPr lang="en-US" sz="4400" dirty="0" smtClean="0"/>
              <a:t>9-12</a:t>
            </a:r>
            <a:endParaRPr lang="en-US" sz="4400" dirty="0"/>
          </a:p>
        </p:txBody>
      </p:sp>
      <p:pic>
        <p:nvPicPr>
          <p:cNvPr id="4" name="Picture 3" descr="LP kindergarten 3.JPG"/>
          <p:cNvPicPr>
            <a:picLocks noChangeAspect="1"/>
          </p:cNvPicPr>
          <p:nvPr/>
        </p:nvPicPr>
        <p:blipFill>
          <a:blip r:embed="rId3" cstate="print"/>
          <a:stretch>
            <a:fillRect/>
          </a:stretch>
        </p:blipFill>
        <p:spPr>
          <a:xfrm>
            <a:off x="6629400" y="762000"/>
            <a:ext cx="1484566" cy="1882773"/>
          </a:xfrm>
          <a:prstGeom prst="rect">
            <a:avLst/>
          </a:prstGeom>
          <a:ln w="25400">
            <a:solidFill>
              <a:schemeClr val="tx1"/>
            </a:solidFill>
          </a:ln>
        </p:spPr>
      </p:pic>
      <p:pic>
        <p:nvPicPr>
          <p:cNvPr id="5" name="Picture 4" descr="SAMS 3.JPG"/>
          <p:cNvPicPr>
            <a:picLocks noChangeAspect="1"/>
          </p:cNvPicPr>
          <p:nvPr/>
        </p:nvPicPr>
        <p:blipFill>
          <a:blip r:embed="rId4" cstate="print"/>
          <a:stretch>
            <a:fillRect/>
          </a:stretch>
        </p:blipFill>
        <p:spPr>
          <a:xfrm>
            <a:off x="5638800" y="2438400"/>
            <a:ext cx="2133600" cy="1600200"/>
          </a:xfrm>
          <a:prstGeom prst="rect">
            <a:avLst/>
          </a:prstGeom>
          <a:ln w="25400">
            <a:solidFill>
              <a:schemeClr val="tx1"/>
            </a:solidFill>
          </a:ln>
        </p:spPr>
      </p:pic>
      <p:pic>
        <p:nvPicPr>
          <p:cNvPr id="6" name="Picture 5" descr="goldenLeaf_enrichment.JPG"/>
          <p:cNvPicPr>
            <a:picLocks noChangeAspect="1"/>
          </p:cNvPicPr>
          <p:nvPr/>
        </p:nvPicPr>
        <p:blipFill>
          <a:blip r:embed="rId5" cstate="print"/>
          <a:stretch>
            <a:fillRect/>
          </a:stretch>
        </p:blipFill>
        <p:spPr>
          <a:xfrm>
            <a:off x="6477000" y="3733800"/>
            <a:ext cx="2032000" cy="1524000"/>
          </a:xfrm>
          <a:prstGeom prst="rect">
            <a:avLst/>
          </a:prstGeom>
          <a:ln w="25400">
            <a:solidFill>
              <a:schemeClr val="tx1"/>
            </a:solidFill>
          </a:ln>
        </p:spPr>
      </p:pic>
      <p:pic>
        <p:nvPicPr>
          <p:cNvPr id="8" name="Picture 7" descr="Adam.JPG"/>
          <p:cNvPicPr>
            <a:picLocks noChangeAspect="1"/>
          </p:cNvPicPr>
          <p:nvPr/>
        </p:nvPicPr>
        <p:blipFill>
          <a:blip r:embed="rId6" cstate="print"/>
          <a:stretch>
            <a:fillRect/>
          </a:stretch>
        </p:blipFill>
        <p:spPr>
          <a:xfrm>
            <a:off x="4953000" y="4876800"/>
            <a:ext cx="2057400" cy="1543050"/>
          </a:xfrm>
          <a:prstGeom prst="rect">
            <a:avLst/>
          </a:prstGeom>
          <a:ln w="25400">
            <a:solidFill>
              <a:schemeClr val="tx1"/>
            </a:solid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4800" dirty="0" smtClean="0"/>
              <a:t>Five Strands K-12 </a:t>
            </a:r>
            <a:endParaRPr lang="en-US" sz="4800" dirty="0"/>
          </a:p>
        </p:txBody>
      </p:sp>
      <p:pic>
        <p:nvPicPr>
          <p:cNvPr id="4" name="Picture 3" descr="ITES.PNG"/>
          <p:cNvPicPr>
            <a:picLocks noChangeAspect="1"/>
          </p:cNvPicPr>
          <p:nvPr/>
        </p:nvPicPr>
        <p:blipFill>
          <a:blip r:embed="rId3" cstate="print"/>
          <a:stretch>
            <a:fillRect/>
          </a:stretch>
        </p:blipFill>
        <p:spPr>
          <a:xfrm>
            <a:off x="483358" y="762000"/>
            <a:ext cx="8094828" cy="59436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normAutofit/>
          </a:bodyPr>
          <a:lstStyle/>
          <a:p>
            <a:r>
              <a:rPr lang="en-US" sz="6000" dirty="0" smtClean="0"/>
              <a:t>Take a Look</a:t>
            </a:r>
            <a:endParaRPr lang="en-US" sz="6000" dirty="0"/>
          </a:p>
        </p:txBody>
      </p:sp>
      <p:sp>
        <p:nvSpPr>
          <p:cNvPr id="3" name="Content Placeholder 2"/>
          <p:cNvSpPr>
            <a:spLocks noGrp="1"/>
          </p:cNvSpPr>
          <p:nvPr>
            <p:ph idx="1"/>
          </p:nvPr>
        </p:nvSpPr>
        <p:spPr>
          <a:xfrm>
            <a:off x="1371600" y="1600200"/>
            <a:ext cx="6781800" cy="4525963"/>
          </a:xfrm>
        </p:spPr>
        <p:txBody>
          <a:bodyPr/>
          <a:lstStyle/>
          <a:p>
            <a:pPr>
              <a:buNone/>
            </a:pPr>
            <a:endParaRPr lang="en-US" sz="4800" dirty="0" smtClean="0">
              <a:hlinkClick r:id="rId3"/>
            </a:endParaRPr>
          </a:p>
          <a:p>
            <a:pPr>
              <a:buNone/>
            </a:pPr>
            <a:endParaRPr lang="en-US" sz="4800" dirty="0" smtClean="0">
              <a:hlinkClick r:id="rId3"/>
            </a:endParaRPr>
          </a:p>
          <a:p>
            <a:pPr>
              <a:buNone/>
            </a:pPr>
            <a:r>
              <a:rPr lang="en-US" sz="4800" dirty="0" smtClean="0">
                <a:hlinkClick r:id="rId3"/>
              </a:rPr>
              <a:t>NC Essential Standards</a:t>
            </a:r>
            <a:endParaRPr lang="en-US" sz="4800" dirty="0" smtClean="0"/>
          </a:p>
          <a:p>
            <a:pPr>
              <a:buNone/>
            </a:pPr>
            <a:endParaRPr lang="en-US" dirty="0"/>
          </a:p>
        </p:txBody>
      </p:sp>
      <p:pic>
        <p:nvPicPr>
          <p:cNvPr id="1027" name="Picture 3" descr="C:\Users\mwilliams.ACS\AppData\Local\Microsoft\Windows\Temporary Internet Files\Content.IE5\Y7Q9E3AQ\MC900433829[1].png"/>
          <p:cNvPicPr>
            <a:picLocks noChangeAspect="1" noChangeArrowheads="1"/>
          </p:cNvPicPr>
          <p:nvPr/>
        </p:nvPicPr>
        <p:blipFill>
          <a:blip r:embed="rId4" cstate="print"/>
          <a:srcRect/>
          <a:stretch>
            <a:fillRect/>
          </a:stretch>
        </p:blipFill>
        <p:spPr bwMode="auto">
          <a:xfrm>
            <a:off x="6324600" y="838200"/>
            <a:ext cx="1828572" cy="1828572"/>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92D05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759</TotalTime>
  <Words>1158</Words>
  <Application>Microsoft Office PowerPoint</Application>
  <PresentationFormat>On-screen Show (4:3)</PresentationFormat>
  <Paragraphs>199</Paragraphs>
  <Slides>23</Slides>
  <Notes>22</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Information and Technology  Essential Standards</vt:lpstr>
      <vt:lpstr>Information Onslaught</vt:lpstr>
      <vt:lpstr>Purpose of ITES</vt:lpstr>
      <vt:lpstr>Slide 4</vt:lpstr>
      <vt:lpstr>Fast Facts about ITES</vt:lpstr>
      <vt:lpstr>Fast Facts about ITES</vt:lpstr>
      <vt:lpstr>ITES </vt:lpstr>
      <vt:lpstr>Five Strands K-12 </vt:lpstr>
      <vt:lpstr>Take a Look</vt:lpstr>
      <vt:lpstr>Sources of Information</vt:lpstr>
      <vt:lpstr>Sources of Information</vt:lpstr>
      <vt:lpstr>Informational Text</vt:lpstr>
      <vt:lpstr>Informational Text</vt:lpstr>
      <vt:lpstr>Technology as a  Tool</vt:lpstr>
      <vt:lpstr>Technology as a  Tool</vt:lpstr>
      <vt:lpstr>Slide 16</vt:lpstr>
      <vt:lpstr>Safety and Ethical Use</vt:lpstr>
      <vt:lpstr>Safety and Ethical Use</vt:lpstr>
      <vt:lpstr>Safety and Ethical Use</vt:lpstr>
      <vt:lpstr>Slide 20</vt:lpstr>
      <vt:lpstr>ITES</vt:lpstr>
      <vt:lpstr>Please remember!</vt:lpstr>
      <vt:lpstr>Sources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and Technology  Essential Standards</dc:title>
  <dc:creator>Marty Williams</dc:creator>
  <cp:lastModifiedBy>Marty Williams</cp:lastModifiedBy>
  <cp:revision>87</cp:revision>
  <dcterms:created xsi:type="dcterms:W3CDTF">2012-01-17T13:59:01Z</dcterms:created>
  <dcterms:modified xsi:type="dcterms:W3CDTF">2012-04-16T20:49:59Z</dcterms:modified>
</cp:coreProperties>
</file>